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6" r:id="rId4"/>
  </p:sldMasterIdLst>
  <p:notesMasterIdLst>
    <p:notesMasterId r:id="rId71"/>
  </p:notesMasterIdLst>
  <p:handoutMasterIdLst>
    <p:handoutMasterId r:id="rId72"/>
  </p:handoutMasterIdLst>
  <p:sldIdLst>
    <p:sldId id="419" r:id="rId5"/>
    <p:sldId id="420" r:id="rId6"/>
    <p:sldId id="421" r:id="rId7"/>
    <p:sldId id="423" r:id="rId8"/>
    <p:sldId id="276" r:id="rId9"/>
    <p:sldId id="424" r:id="rId10"/>
    <p:sldId id="361" r:id="rId11"/>
    <p:sldId id="362" r:id="rId12"/>
    <p:sldId id="363" r:id="rId13"/>
    <p:sldId id="364" r:id="rId14"/>
    <p:sldId id="365" r:id="rId15"/>
    <p:sldId id="425" r:id="rId16"/>
    <p:sldId id="366" r:id="rId17"/>
    <p:sldId id="367" r:id="rId18"/>
    <p:sldId id="368" r:id="rId19"/>
    <p:sldId id="369" r:id="rId20"/>
    <p:sldId id="370" r:id="rId21"/>
    <p:sldId id="411" r:id="rId22"/>
    <p:sldId id="371" r:id="rId23"/>
    <p:sldId id="372" r:id="rId24"/>
    <p:sldId id="373" r:id="rId25"/>
    <p:sldId id="413" r:id="rId26"/>
    <p:sldId id="375" r:id="rId27"/>
    <p:sldId id="376" r:id="rId28"/>
    <p:sldId id="377" r:id="rId29"/>
    <p:sldId id="426" r:id="rId30"/>
    <p:sldId id="354" r:id="rId31"/>
    <p:sldId id="427" r:id="rId32"/>
    <p:sldId id="410" r:id="rId33"/>
    <p:sldId id="404" r:id="rId34"/>
    <p:sldId id="388" r:id="rId35"/>
    <p:sldId id="409" r:id="rId36"/>
    <p:sldId id="389" r:id="rId37"/>
    <p:sldId id="403" r:id="rId38"/>
    <p:sldId id="408" r:id="rId39"/>
    <p:sldId id="406" r:id="rId40"/>
    <p:sldId id="428" r:id="rId41"/>
    <p:sldId id="415" r:id="rId42"/>
    <p:sldId id="416" r:id="rId43"/>
    <p:sldId id="417" r:id="rId44"/>
    <p:sldId id="418" r:id="rId45"/>
    <p:sldId id="430" r:id="rId46"/>
    <p:sldId id="431" r:id="rId47"/>
    <p:sldId id="432" r:id="rId48"/>
    <p:sldId id="433" r:id="rId49"/>
    <p:sldId id="434" r:id="rId50"/>
    <p:sldId id="435" r:id="rId51"/>
    <p:sldId id="436" r:id="rId52"/>
    <p:sldId id="437" r:id="rId53"/>
    <p:sldId id="438" r:id="rId54"/>
    <p:sldId id="439" r:id="rId55"/>
    <p:sldId id="440" r:id="rId56"/>
    <p:sldId id="441" r:id="rId57"/>
    <p:sldId id="442" r:id="rId58"/>
    <p:sldId id="443" r:id="rId59"/>
    <p:sldId id="444" r:id="rId60"/>
    <p:sldId id="445" r:id="rId61"/>
    <p:sldId id="446" r:id="rId62"/>
    <p:sldId id="447" r:id="rId63"/>
    <p:sldId id="448" r:id="rId64"/>
    <p:sldId id="449" r:id="rId65"/>
    <p:sldId id="450" r:id="rId66"/>
    <p:sldId id="451" r:id="rId67"/>
    <p:sldId id="452" r:id="rId68"/>
    <p:sldId id="453" r:id="rId69"/>
    <p:sldId id="454" r:id="rId70"/>
  </p:sldIdLst>
  <p:sldSz cx="9144000" cy="6858000" type="screen4x3"/>
  <p:notesSz cx="6934200" cy="92202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C4F82"/>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80432" autoAdjust="0"/>
  </p:normalViewPr>
  <p:slideViewPr>
    <p:cSldViewPr>
      <p:cViewPr varScale="1">
        <p:scale>
          <a:sx n="59" d="100"/>
          <a:sy n="59" d="100"/>
        </p:scale>
        <p:origin x="-1686" y="-66"/>
      </p:cViewPr>
      <p:guideLst>
        <p:guide orient="horz" pos="2160"/>
        <p:guide pos="2880"/>
      </p:guideLst>
    </p:cSldViewPr>
  </p:slideViewPr>
  <p:notesTextViewPr>
    <p:cViewPr>
      <p:scale>
        <a:sx n="125" d="100"/>
        <a:sy n="125" d="100"/>
      </p:scale>
      <p:origin x="0" y="0"/>
    </p:cViewPr>
  </p:notesTextViewPr>
  <p:sorterViewPr>
    <p:cViewPr>
      <p:scale>
        <a:sx n="66" d="100"/>
        <a:sy n="66" d="100"/>
      </p:scale>
      <p:origin x="0" y="4704"/>
    </p:cViewPr>
  </p:sorterViewPr>
  <p:notesViewPr>
    <p:cSldViewPr>
      <p:cViewPr>
        <p:scale>
          <a:sx n="60" d="100"/>
          <a:sy n="60" d="100"/>
        </p:scale>
        <p:origin x="-2730" y="168"/>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73088" y="296863"/>
            <a:ext cx="2703512"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46098" name="Rectangle 18"/>
          <p:cNvSpPr>
            <a:spLocks noGrp="1" noChangeArrowheads="1"/>
          </p:cNvSpPr>
          <p:nvPr>
            <p:ph type="dt" idx="1"/>
          </p:nvPr>
        </p:nvSpPr>
        <p:spPr bwMode="auto">
          <a:xfrm>
            <a:off x="3733800" y="296863"/>
            <a:ext cx="2703513"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3/26/2014</a:t>
            </a:fld>
            <a:endParaRPr lang="en-US" dirty="0"/>
          </a:p>
        </p:txBody>
      </p:sp>
      <p:sp>
        <p:nvSpPr>
          <p:cNvPr id="46099" name="Rectangle 19"/>
          <p:cNvSpPr>
            <a:spLocks noChangeArrowheads="1"/>
          </p:cNvSpPr>
          <p:nvPr/>
        </p:nvSpPr>
        <p:spPr bwMode="auto">
          <a:xfrm>
            <a:off x="4000500" y="8758238"/>
            <a:ext cx="2133600" cy="19843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68615"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p:spPr>
      </p:pic>
    </p:spTree>
    <p:extLst>
      <p:ext uri="{BB962C8B-B14F-4D97-AF65-F5344CB8AC3E}">
        <p14:creationId xmlns:p14="http://schemas.microsoft.com/office/powerpoint/2010/main" val="3332441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81000" y="4379913"/>
            <a:ext cx="6172200" cy="4148137"/>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pic>
        <p:nvPicPr>
          <p:cNvPr id="35847"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p:spPr>
      </p:pic>
    </p:spTree>
    <p:extLst>
      <p:ext uri="{BB962C8B-B14F-4D97-AF65-F5344CB8AC3E}">
        <p14:creationId xmlns:p14="http://schemas.microsoft.com/office/powerpoint/2010/main" val="224603474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taosecurity.blogspot.com/2005/08/soccer-goal-security-i-found-this-ad.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81100" y="723900"/>
            <a:ext cx="4610100" cy="3457575"/>
          </a:xfrm>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Rot="1" noChangeAspect="1" noChangeArrowheads="1" noTextEdit="1"/>
          </p:cNvSpPr>
          <p:nvPr>
            <p:ph type="sldImg"/>
          </p:nvPr>
        </p:nvSpPr>
        <p:spPr>
          <a:xfrm>
            <a:off x="1171575" y="700088"/>
            <a:ext cx="4592638" cy="3444875"/>
          </a:xfrm>
          <a:ln/>
        </p:spPr>
      </p:sp>
      <p:sp>
        <p:nvSpPr>
          <p:cNvPr id="338947" name="Rectangle 3"/>
          <p:cNvSpPr>
            <a:spLocks noGrp="1" noChangeArrowheads="1"/>
          </p:cNvSpPr>
          <p:nvPr>
            <p:ph type="body" idx="1"/>
          </p:nvPr>
        </p:nvSpPr>
        <p:spPr>
          <a:xfrm>
            <a:off x="847514" y="4377983"/>
            <a:ext cx="5532914" cy="4539175"/>
          </a:xfrm>
          <a:ln/>
        </p:spPr>
        <p:txBody>
          <a:bodyPr lIns="92450" tIns="46226" rIns="92450" bIns="46226"/>
          <a:lstStyle/>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Rot="1" noChangeAspect="1" noChangeArrowheads="1" noTextEdit="1"/>
          </p:cNvSpPr>
          <p:nvPr>
            <p:ph type="sldImg"/>
          </p:nvPr>
        </p:nvSpPr>
        <p:spPr>
          <a:xfrm>
            <a:off x="1171575" y="700088"/>
            <a:ext cx="4592638" cy="3444875"/>
          </a:xfrm>
          <a:ln/>
        </p:spPr>
      </p:sp>
      <p:sp>
        <p:nvSpPr>
          <p:cNvPr id="346115" name="Rectangle 3"/>
          <p:cNvSpPr>
            <a:spLocks noGrp="1" noChangeArrowheads="1"/>
          </p:cNvSpPr>
          <p:nvPr>
            <p:ph type="body" idx="1"/>
          </p:nvPr>
        </p:nvSpPr>
        <p:spPr>
          <a:xfrm>
            <a:off x="847514" y="4377983"/>
            <a:ext cx="5532914" cy="4539175"/>
          </a:xfrm>
          <a:ln/>
        </p:spPr>
        <p:txBody>
          <a:bodyPr lIns="92450" tIns="46226" rIns="92450" bIns="46226"/>
          <a:lstStyle/>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Rot="1" noChangeAspect="1" noChangeArrowheads="1" noTextEdit="1"/>
          </p:cNvSpPr>
          <p:nvPr>
            <p:ph type="sldImg"/>
          </p:nvPr>
        </p:nvSpPr>
        <p:spPr>
          <a:xfrm>
            <a:off x="1171575" y="700088"/>
            <a:ext cx="4592638" cy="3444875"/>
          </a:xfrm>
          <a:ln/>
        </p:spPr>
      </p:sp>
      <p:sp>
        <p:nvSpPr>
          <p:cNvPr id="479235" name="Rectangle 3"/>
          <p:cNvSpPr>
            <a:spLocks noGrp="1" noChangeArrowheads="1"/>
          </p:cNvSpPr>
          <p:nvPr>
            <p:ph type="body" idx="1"/>
          </p:nvPr>
        </p:nvSpPr>
        <p:spPr>
          <a:xfrm>
            <a:off x="847514" y="4377983"/>
            <a:ext cx="5532914" cy="4539175"/>
          </a:xfrm>
          <a:ln/>
        </p:spPr>
        <p:txBody>
          <a:bodyPr lIns="92450" tIns="46226" rIns="92450" bIns="46226"/>
          <a:lstStyle/>
          <a:p>
            <a:pPr marL="193072" indent="-193072"/>
            <a:r>
              <a:rPr lang="en-US" dirty="0"/>
              <a:t>Even the best efforts have met considerable resistance because the problem is mostly organizational and cultural, not technical.</a:t>
            </a:r>
          </a:p>
          <a:p>
            <a:pPr marL="193072" indent="-193072"/>
            <a:r>
              <a:rPr lang="en-US" dirty="0"/>
              <a:t>The purpose of the ESSF is to organize everybody’s responsibility for achieving secure software into a “who, what, when” structure – describe what activities each role is responsible for and at what point the activity should be conducted. </a:t>
            </a:r>
            <a:r>
              <a:rPr lang="en-US" dirty="0">
                <a:solidFill>
                  <a:srgbClr val="FF0000"/>
                </a:solidFill>
              </a:rPr>
              <a:t>Focus on who needs to do what and when.</a:t>
            </a:r>
            <a:r>
              <a:rPr lang="en-US" dirty="0"/>
              <a:t> </a:t>
            </a:r>
          </a:p>
          <a:p>
            <a:pPr marL="193072" indent="-193072">
              <a:buFontTx/>
              <a:buAutoNum type="arabicPeriod"/>
            </a:pPr>
            <a:r>
              <a:rPr lang="en-US" dirty="0"/>
              <a:t>Assess the organization’s current software development and security strengths and weaknesses (s/w built in-house, outsourced, COTS, vendor solution)</a:t>
            </a:r>
          </a:p>
          <a:p>
            <a:pPr marL="193072" indent="-193072">
              <a:buFontTx/>
              <a:buAutoNum type="arabicPeriod"/>
            </a:pPr>
            <a:r>
              <a:rPr lang="en-US" dirty="0"/>
              <a:t>Don’t start off with low hanging fruit (like a vul analysis tool) or expect developers to add practices that they haven’t been budgeted for</a:t>
            </a:r>
          </a:p>
          <a:p>
            <a:pPr marL="193072" indent="-193072">
              <a:buFontTx/>
              <a:buAutoNum type="arabicPeriod"/>
            </a:pPr>
            <a:r>
              <a:rPr lang="en-US" dirty="0"/>
              <a:t>Like IS, need executive sponsorship, clear roles, responsibilities, and clear objectives that tie to business requirements.</a:t>
            </a:r>
          </a:p>
          <a:p>
            <a:pPr marL="193072" indent="-193072">
              <a:buFontTx/>
              <a:buAutoNum type="arabicPeriod"/>
            </a:pPr>
            <a:r>
              <a:rPr lang="en-US" dirty="0"/>
              <a:t>Don’t use just network security folks. Need to integrate security experts into software development teams.</a:t>
            </a:r>
          </a:p>
          <a:p>
            <a:pPr marL="193072" indent="-193072">
              <a:buFontTx/>
              <a:buAutoNum type="arabicPeriod"/>
            </a:pPr>
            <a:r>
              <a:rPr lang="en-US" dirty="0"/>
              <a:t>Document technology-specific prescriptive guidance for developers.</a:t>
            </a:r>
          </a:p>
          <a:p>
            <a:pPr marL="193072" indent="-193072">
              <a:buFontTx/>
              <a:buAutoNum type="arabicPeriod"/>
            </a:pPr>
            <a:r>
              <a:rPr lang="en-US" dirty="0"/>
              <a:t>Don’t require teams to begin conducting every activity on day one. Slowly introduce the simplest activities first, then iterate.</a:t>
            </a:r>
          </a:p>
          <a:p>
            <a:pPr marL="193072" indent="-193072">
              <a:buFontTx/>
              <a:buAutoNum type="arabicPeriod"/>
            </a:pPr>
            <a:r>
              <a:rPr lang="en-US" dirty="0"/>
              <a:t>Establish a goal of improving attack resistance in each activity from its inception.</a:t>
            </a:r>
          </a:p>
          <a:p>
            <a:pPr marL="193072" indent="-193072"/>
            <a:r>
              <a:rPr lang="en-US" dirty="0"/>
              <a:t>In the context of ESSF, governance is competency in measuring software-induced risk and supporting an objective decision-making process for remediation and software release.</a:t>
            </a:r>
          </a:p>
          <a:p>
            <a:pPr marL="193072" indent="-193072"/>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Rot="1" noChangeAspect="1" noChangeArrowheads="1" noTextEdit="1"/>
          </p:cNvSpPr>
          <p:nvPr>
            <p:ph type="sldImg"/>
          </p:nvPr>
        </p:nvSpPr>
        <p:spPr>
          <a:xfrm>
            <a:off x="1171575" y="700088"/>
            <a:ext cx="4592638" cy="3444875"/>
          </a:xfrm>
          <a:ln/>
        </p:spPr>
      </p:sp>
      <p:sp>
        <p:nvSpPr>
          <p:cNvPr id="485379" name="Rectangle 3"/>
          <p:cNvSpPr>
            <a:spLocks noGrp="1" noChangeArrowheads="1"/>
          </p:cNvSpPr>
          <p:nvPr>
            <p:ph type="body" idx="1"/>
          </p:nvPr>
        </p:nvSpPr>
        <p:spPr>
          <a:xfrm>
            <a:off x="770467" y="4300611"/>
            <a:ext cx="5547360" cy="4255477"/>
          </a:xfrm>
          <a:ln/>
        </p:spPr>
        <p:txBody>
          <a:bodyPr lIns="92450" tIns="46226" rIns="92450" bIns="46226"/>
          <a:lstStyle/>
          <a:p>
            <a:r>
              <a:rPr lang="en-US" sz="1200" dirty="0"/>
              <a:t>Touchpoints are tasks and activities that augment existing development processes. They are also used for outsource assurance and COTS validation.</a:t>
            </a:r>
          </a:p>
          <a:p>
            <a:r>
              <a:rPr lang="en-US" sz="1200" dirty="0"/>
              <a:t>Microsoft’s Security Development Lifecycle (SDL)</a:t>
            </a:r>
          </a:p>
          <a:p>
            <a:r>
              <a:rPr lang="en-US" sz="1200" dirty="0"/>
              <a:t>OWASP (Open Web Application Testing Security Project) Testing Framework [http://www.owasp.org/index.php/The_OWASP_Testing_Framework]</a:t>
            </a:r>
          </a:p>
          <a:p>
            <a:pPr marL="231686" lvl="1" indent="-115843"/>
            <a:r>
              <a:rPr lang="en-US" sz="1200" dirty="0"/>
              <a:t>Phase 1: Before Development Begins</a:t>
            </a:r>
          </a:p>
          <a:p>
            <a:pPr marL="231686" lvl="1" indent="-115843"/>
            <a:r>
              <a:rPr lang="en-US" sz="1200" dirty="0"/>
              <a:t>Phase 2: During Definition and Design</a:t>
            </a:r>
          </a:p>
          <a:p>
            <a:pPr marL="231686" lvl="1" indent="-115843"/>
            <a:r>
              <a:rPr lang="en-US" sz="1200" dirty="0"/>
              <a:t>Phase 3: During Development</a:t>
            </a:r>
          </a:p>
          <a:p>
            <a:pPr marL="231686" lvl="1" indent="-115843"/>
            <a:r>
              <a:rPr lang="en-US" sz="1200" dirty="0"/>
              <a:t>Phase 4: During Deployment</a:t>
            </a:r>
          </a:p>
          <a:p>
            <a:pPr marL="231686" lvl="1" indent="-115843"/>
            <a:r>
              <a:rPr lang="en-US" sz="1200" dirty="0"/>
              <a:t>Phase 5: Maintenance and Operations</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Rot="1" noChangeAspect="1" noChangeArrowheads="1" noTextEdit="1"/>
          </p:cNvSpPr>
          <p:nvPr>
            <p:ph type="sldImg"/>
          </p:nvPr>
        </p:nvSpPr>
        <p:spPr>
          <a:xfrm>
            <a:off x="1171575" y="700088"/>
            <a:ext cx="4592638" cy="3444875"/>
          </a:xfrm>
          <a:ln/>
        </p:spPr>
      </p:sp>
      <p:sp>
        <p:nvSpPr>
          <p:cNvPr id="487427" name="Rectangle 3"/>
          <p:cNvSpPr>
            <a:spLocks noGrp="1" noChangeArrowheads="1"/>
          </p:cNvSpPr>
          <p:nvPr>
            <p:ph type="body" idx="1"/>
          </p:nvPr>
        </p:nvSpPr>
        <p:spPr>
          <a:xfrm>
            <a:off x="847514" y="4377983"/>
            <a:ext cx="5532914" cy="4539175"/>
          </a:xfrm>
          <a:ln/>
        </p:spPr>
        <p:txBody>
          <a:bodyPr lIns="92450" tIns="46226" rIns="92450" bIns="46226"/>
          <a:lstStyle/>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Rot="1" noChangeAspect="1" noChangeArrowheads="1" noTextEdit="1"/>
          </p:cNvSpPr>
          <p:nvPr>
            <p:ph type="sldImg"/>
          </p:nvPr>
        </p:nvSpPr>
        <p:spPr>
          <a:xfrm>
            <a:off x="1171575" y="700088"/>
            <a:ext cx="4592638" cy="3444875"/>
          </a:xfrm>
          <a:ln/>
        </p:spPr>
      </p:sp>
      <p:sp>
        <p:nvSpPr>
          <p:cNvPr id="495619"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Referenced in [Fedchak 07] “Software Project Management for Software Assurance</a:t>
            </a:r>
            <a:r>
              <a:rPr lang="en-US" sz="1200" dirty="0" smtClean="0"/>
              <a:t>”</a:t>
            </a:r>
            <a:endParaRPr lang="en-US" sz="1200"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Rot="1" noChangeAspect="1" noChangeArrowheads="1" noTextEdit="1"/>
          </p:cNvSpPr>
          <p:nvPr>
            <p:ph type="sldImg"/>
          </p:nvPr>
        </p:nvSpPr>
        <p:spPr>
          <a:xfrm>
            <a:off x="1174750" y="701675"/>
            <a:ext cx="4586288" cy="3440113"/>
          </a:xfrm>
          <a:ln/>
        </p:spPr>
      </p:sp>
      <p:sp>
        <p:nvSpPr>
          <p:cNvPr id="448515" name="Rectangle 3"/>
          <p:cNvSpPr>
            <a:spLocks noGrp="1" noChangeArrowheads="1"/>
          </p:cNvSpPr>
          <p:nvPr>
            <p:ph type="body" idx="1"/>
          </p:nvPr>
        </p:nvSpPr>
        <p:spPr>
          <a:xfrm>
            <a:off x="922956" y="4376372"/>
            <a:ext cx="5088290" cy="4149090"/>
          </a:xfrm>
        </p:spPr>
        <p:txBody>
          <a:bodyPr/>
          <a:lstStyle/>
          <a:p>
            <a:r>
              <a:rPr lang="en-US" sz="1200" dirty="0"/>
              <a:t>Need to consider both risks to the software and risks to the information that the software processes.</a:t>
            </a:r>
          </a:p>
          <a:p>
            <a:r>
              <a:rPr lang="en-US" sz="1200" dirty="0"/>
              <a:t>Drive unacceptable risk issues back into the development life cycle</a:t>
            </a:r>
          </a:p>
          <a:p>
            <a:r>
              <a:rPr lang="en-US" sz="1200" dirty="0"/>
              <a:t>Systems and software change as the development process progresses – important to revisit the risk assessment to verify that unacceptable risks have not been introduced.</a:t>
            </a:r>
          </a:p>
          <a:p>
            <a:r>
              <a:rPr lang="en-US" sz="1200" dirty="0"/>
              <a:t>This said, “rarely does an organization use a risk mgmt framework to consistently calculate a risk’s impact at the project mgmt or portfolio level.” so the s/w org needs to make this translation and connection to gain business owner understanding and respect – to choose mitigating security risk over time-to-market, for example [Steven 06]</a:t>
            </a:r>
          </a:p>
          <a:p>
            <a:r>
              <a:rPr lang="en-US" sz="1200" dirty="0"/>
              <a:t>A candidate checklist to aid in software security risk identification is available in [Fedchak 07] – “Software Project Management for Software Assurance</a:t>
            </a:r>
            <a:r>
              <a:rPr lang="en-US" sz="1200" dirty="0" smtClean="0"/>
              <a:t>”</a:t>
            </a:r>
            <a:endParaRPr lang="en-US" sz="1200"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Rot="1" noChangeAspect="1" noChangeArrowheads="1" noTextEdit="1"/>
          </p:cNvSpPr>
          <p:nvPr>
            <p:ph type="sldImg"/>
          </p:nvPr>
        </p:nvSpPr>
        <p:spPr>
          <a:xfrm>
            <a:off x="1171575" y="700088"/>
            <a:ext cx="4592638" cy="3444875"/>
          </a:xfrm>
          <a:ln/>
        </p:spPr>
      </p:sp>
      <p:sp>
        <p:nvSpPr>
          <p:cNvPr id="499715" name="Rectangle 3"/>
          <p:cNvSpPr>
            <a:spLocks noGrp="1" noChangeArrowheads="1"/>
          </p:cNvSpPr>
          <p:nvPr>
            <p:ph type="body" idx="1"/>
          </p:nvPr>
        </p:nvSpPr>
        <p:spPr>
          <a:xfrm>
            <a:off x="308187" y="4300611"/>
            <a:ext cx="6240780" cy="4410222"/>
          </a:xfrm>
          <a:ln/>
        </p:spPr>
        <p:txBody>
          <a:bodyPr lIns="92450" tIns="46226" rIns="92450" bIns="46226"/>
          <a:lstStyle/>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2"/>
          <p:cNvSpPr>
            <a:spLocks noGrp="1" noRot="1" noChangeAspect="1" noChangeArrowheads="1" noTextEdit="1"/>
          </p:cNvSpPr>
          <p:nvPr>
            <p:ph type="sldImg"/>
          </p:nvPr>
        </p:nvSpPr>
        <p:spPr>
          <a:xfrm>
            <a:off x="1171575" y="700088"/>
            <a:ext cx="4592638" cy="3444875"/>
          </a:xfrm>
          <a:ln/>
        </p:spPr>
      </p:sp>
      <p:sp>
        <p:nvSpPr>
          <p:cNvPr id="483331" name="Rectangle 3"/>
          <p:cNvSpPr>
            <a:spLocks noGrp="1" noChangeArrowheads="1"/>
          </p:cNvSpPr>
          <p:nvPr>
            <p:ph type="body" idx="1"/>
          </p:nvPr>
        </p:nvSpPr>
        <p:spPr>
          <a:xfrm>
            <a:off x="539327" y="4223239"/>
            <a:ext cx="6009640" cy="4564966"/>
          </a:xfrm>
          <a:ln/>
        </p:spPr>
        <p:txBody>
          <a:bodyPr lIns="92450" tIns="46226" rIns="92450" bIns="46226"/>
          <a:lstStyle/>
          <a:p>
            <a:pPr>
              <a:lnSpc>
                <a:spcPct val="90000"/>
              </a:lnSpc>
            </a:pPr>
            <a:r>
              <a:rPr lang="en-US" sz="900" dirty="0"/>
              <a:t>[http://capec.mitre.org/] [http://capec.mitre.org/data/index.html]</a:t>
            </a:r>
          </a:p>
          <a:p>
            <a:pPr>
              <a:lnSpc>
                <a:spcPct val="90000"/>
              </a:lnSpc>
            </a:pPr>
            <a:r>
              <a:rPr lang="en-US" sz="900" dirty="0"/>
              <a:t>To be effective, developers need to think outside of the box and to have a firm grasp of the attacker’s perspective and the approaches used to exploit software.</a:t>
            </a:r>
          </a:p>
          <a:p>
            <a:pPr>
              <a:lnSpc>
                <a:spcPct val="90000"/>
              </a:lnSpc>
            </a:pPr>
            <a:r>
              <a:rPr lang="en-US" sz="900" dirty="0"/>
              <a:t>Attack patterns are a powerful mechanism to capture and communicate the attacker’s perspective. They are descriptions of common methods for exploiting software. They derive from the concept of design patterns applied in a destructive rather than constructive context and are generated from in-depth analysis of specific real-world exploit examples.</a:t>
            </a:r>
          </a:p>
          <a:p>
            <a:pPr>
              <a:lnSpc>
                <a:spcPct val="90000"/>
              </a:lnSpc>
            </a:pPr>
            <a:r>
              <a:rPr lang="en-US" sz="900" dirty="0"/>
              <a:t>One example: Buffer overflow: improper or missing bounds checking. Attacker is able to write past the boundaries of allocated buffer regions in memory; able to crash system or redirect execution</a:t>
            </a:r>
          </a:p>
          <a:p>
            <a:pPr>
              <a:lnSpc>
                <a:spcPct val="90000"/>
              </a:lnSpc>
            </a:pPr>
            <a:r>
              <a:rPr lang="en-US" sz="900" b="1" dirty="0"/>
              <a:t>Man in the middle</a:t>
            </a:r>
          </a:p>
          <a:p>
            <a:pPr>
              <a:lnSpc>
                <a:spcPct val="90000"/>
              </a:lnSpc>
            </a:pPr>
            <a:r>
              <a:rPr lang="en-US" sz="900" b="1" dirty="0"/>
              <a:t>Motivation </a:t>
            </a:r>
            <a:r>
              <a:rPr lang="en-US" sz="900" dirty="0"/>
              <a:t>data modification, privilege escalation, information leakage </a:t>
            </a:r>
          </a:p>
          <a:p>
            <a:pPr>
              <a:lnSpc>
                <a:spcPct val="90000"/>
              </a:lnSpc>
            </a:pPr>
            <a:r>
              <a:rPr lang="en-US" sz="900" b="1" dirty="0"/>
              <a:t>Description</a:t>
            </a:r>
            <a:r>
              <a:rPr lang="en-US" sz="900" dirty="0"/>
              <a:t> This type of attack targets the communication between two components (typically client and server). The attacker places himself in the communication channel between the two components. Whenever one component attempts to communicate with the other (data flow, authentication challenges, etc.), the data first goes to the attacker, who has the opportunity to observe or alter it, and it is then passed on to the other component as if it was never intercepted. This interposition is transparent leaving the two compromised components unaware of the potential corruption or leakage of their communications. The potential for Man-in-the-Middle attacks yields an implicit lack of trust in communication or identify between two components.</a:t>
            </a:r>
          </a:p>
          <a:p>
            <a:pPr>
              <a:lnSpc>
                <a:spcPct val="90000"/>
              </a:lnSpc>
            </a:pPr>
            <a:r>
              <a:rPr lang="en-US" sz="900" b="1" dirty="0"/>
              <a:t>Attack Execution Flow</a:t>
            </a:r>
            <a:r>
              <a:rPr lang="en-US" sz="900" dirty="0"/>
              <a:t> The attacker probes to determine the nature and mechanism of communication between two components looking for opportunities to exploit. </a:t>
            </a:r>
          </a:p>
          <a:p>
            <a:pPr>
              <a:lnSpc>
                <a:spcPct val="90000"/>
              </a:lnSpc>
            </a:pPr>
            <a:r>
              <a:rPr lang="en-US" sz="900" dirty="0"/>
              <a:t>The attacker inserts himself into the communication channel initially acting as a routing proxy between the two targeted components.</a:t>
            </a:r>
          </a:p>
          <a:p>
            <a:pPr>
              <a:lnSpc>
                <a:spcPct val="90000"/>
              </a:lnSpc>
            </a:pPr>
            <a:r>
              <a:rPr lang="en-US" sz="900" dirty="0"/>
              <a:t>The attacker observes, filters or alters passed data of its choosing to gain access to sensitive information or to manipulate the actions of the two target components for his own purposes. </a:t>
            </a:r>
          </a:p>
          <a:p>
            <a:pPr>
              <a:lnSpc>
                <a:spcPct val="90000"/>
              </a:lnSpc>
            </a:pPr>
            <a:r>
              <a:rPr lang="en-US" sz="900" b="1" dirty="0"/>
              <a:t>Attack Prerequisites </a:t>
            </a:r>
            <a:r>
              <a:rPr lang="en-US" sz="900" dirty="0"/>
              <a:t>There are two components communicating with each other.An attacker is able to identify the nature and mechanism of communication between the two target components. An attacker can eavesdrop on the communication between the target components. Strong mutual authentication is not used between the two target components yielding opportunity for attacker interposition. The communication occurs in clear (not encrypted) or with insufficient and spoofable encryption.</a:t>
            </a:r>
          </a:p>
          <a:p>
            <a:pPr>
              <a:lnSpc>
                <a:spcPct val="90000"/>
              </a:lnSpc>
            </a:pPr>
            <a:r>
              <a:rPr lang="en-US" sz="900" dirty="0"/>
              <a:t>Solutions: encryption, strong mutual authentication</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Rot="1" noChangeAspect="1" noChangeArrowheads="1" noTextEdit="1"/>
          </p:cNvSpPr>
          <p:nvPr>
            <p:ph type="sldImg"/>
          </p:nvPr>
        </p:nvSpPr>
        <p:spPr>
          <a:xfrm>
            <a:off x="1171575" y="700088"/>
            <a:ext cx="4592638" cy="3444875"/>
          </a:xfrm>
          <a:ln/>
        </p:spPr>
      </p:sp>
      <p:sp>
        <p:nvSpPr>
          <p:cNvPr id="497667"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[Fedchak 07]</a:t>
            </a:r>
          </a:p>
          <a:p>
            <a:r>
              <a:rPr lang="en-US" sz="1200" dirty="0"/>
              <a:t>An assurance case can be a justification for confidence that a software or software-intensive system is secure.  One definition of an assurance case is that it is:</a:t>
            </a:r>
          </a:p>
          <a:p>
            <a:r>
              <a:rPr lang="en-US" sz="1200" dirty="0"/>
              <a:t>“a documented body of evidence that provides a convincing and valid argument that a specified set of critical claims regarding a system’s properties are adequately justified for a given application in a given environment” [Ankrum 2006]. </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Rot="1" noChangeAspect="1" noChangeArrowheads="1" noTextEdit="1"/>
          </p:cNvSpPr>
          <p:nvPr>
            <p:ph type="sldImg"/>
          </p:nvPr>
        </p:nvSpPr>
        <p:spPr>
          <a:xfrm>
            <a:off x="1146175" y="663575"/>
            <a:ext cx="4592638" cy="3444875"/>
          </a:xfrm>
          <a:ln/>
        </p:spPr>
      </p:sp>
      <p:sp>
        <p:nvSpPr>
          <p:cNvPr id="348163"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Inclusion of a new requirement or feature includes determining how it might be unintentionally misused or intentionally abused. </a:t>
            </a:r>
          </a:p>
          <a:p>
            <a:r>
              <a:rPr lang="en-US" sz="1200" dirty="0"/>
              <a:t>For example, assuming that the connection between a Web server and a database server can always be trusted. Attacker will try to make the Web server send inappropriate requests to access valuable data.</a:t>
            </a:r>
          </a:p>
          <a:p>
            <a:r>
              <a:rPr lang="en-US" sz="1200" dirty="0"/>
              <a:t>Users can’t enter more than 50 characters.</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Rot="1" noChangeAspect="1" noChangeArrowheads="1" noTextEdit="1"/>
          </p:cNvSpPr>
          <p:nvPr>
            <p:ph type="sldImg"/>
          </p:nvPr>
        </p:nvSpPr>
        <p:spPr>
          <a:xfrm>
            <a:off x="1171575" y="700088"/>
            <a:ext cx="4592638" cy="3444875"/>
          </a:xfrm>
          <a:ln/>
        </p:spPr>
      </p:sp>
      <p:sp>
        <p:nvSpPr>
          <p:cNvPr id="499715" name="Rectangle 3"/>
          <p:cNvSpPr>
            <a:spLocks noGrp="1" noChangeArrowheads="1"/>
          </p:cNvSpPr>
          <p:nvPr>
            <p:ph type="body" idx="1"/>
          </p:nvPr>
        </p:nvSpPr>
        <p:spPr>
          <a:xfrm>
            <a:off x="308187" y="4300611"/>
            <a:ext cx="6240780" cy="4410222"/>
          </a:xfrm>
          <a:ln/>
        </p:spPr>
        <p:txBody>
          <a:bodyPr lIns="92450" tIns="46226" rIns="92450" bIns="46226"/>
          <a:lstStyle/>
          <a:p>
            <a:r>
              <a:rPr lang="en-US" dirty="0"/>
              <a:t>Parallels info security risk assessment. An architectural risk assessment validates that security requirements were translated into aspects of the s/w’s design and that the design resists attack.</a:t>
            </a:r>
          </a:p>
          <a:p>
            <a:r>
              <a:rPr lang="en-US" dirty="0"/>
              <a:t>While much of the fanfare of software security today is focused on buffer overflows, SQL injection, and other implementation bugs, the reality is that approximately half of the defects leading to security vulnerabilities found in today’s software are actually due to flaws in architecture and design [McGraw 2006]. </a:t>
            </a:r>
          </a:p>
          <a:p>
            <a:r>
              <a:rPr lang="en-US" dirty="0"/>
              <a:t>The goal of building security into the architecture and design phase of the SDLC is to reduce significantly the number of flaws as early as possible while also reducing ambiguities and other weaknesses.</a:t>
            </a:r>
          </a:p>
          <a:p>
            <a:r>
              <a:rPr lang="en-US" b="1" dirty="0">
                <a:solidFill>
                  <a:srgbClr val="FF0000"/>
                </a:solidFill>
              </a:rPr>
              <a:t>Requires experience, expertise, knowledge; often human/expert intensive. </a:t>
            </a:r>
            <a:r>
              <a:rPr lang="en-US" dirty="0"/>
              <a:t>Architectural-level flaws can currently only be found through human analysis. </a:t>
            </a:r>
            <a:endParaRPr lang="en-US" b="1" dirty="0">
              <a:solidFill>
                <a:srgbClr val="FF0000"/>
              </a:solidFill>
            </a:endParaRPr>
          </a:p>
          <a:p>
            <a:r>
              <a:rPr lang="en-US" dirty="0"/>
              <a:t>While architectural risk analysis is not focused primarily on assets, it does depend on the accurate identification of the software’s ultimate purpose and how that purpose ties into the business’s activities in order to qualify and quantify the impact of risks identified during the process. Because of this, a </a:t>
            </a:r>
            <a:r>
              <a:rPr lang="en-US" b="1" dirty="0">
                <a:solidFill>
                  <a:srgbClr val="FF0000"/>
                </a:solidFill>
              </a:rPr>
              <a:t>solid understanding of the assets that the software guards</a:t>
            </a:r>
            <a:r>
              <a:rPr lang="en-US" dirty="0"/>
              <a:t> or uses should be considered a prerequisite to performing architectural risks analysis.</a:t>
            </a:r>
          </a:p>
          <a:p>
            <a:r>
              <a:rPr lang="en-US" dirty="0"/>
              <a:t>Software characterization: what the software is, how it works, components, interfaces, zones of trust, one page</a:t>
            </a:r>
          </a:p>
          <a:p>
            <a:r>
              <a:rPr lang="en-US" dirty="0">
                <a:solidFill>
                  <a:srgbClr val="FF0000"/>
                </a:solidFill>
              </a:rPr>
              <a:t>Threat</a:t>
            </a:r>
            <a:r>
              <a:rPr lang="en-US" dirty="0"/>
              <a:t> analysis: identify relevant threats, attacker access/skill level, map to specific vulnerabilities, identify mitigations</a:t>
            </a:r>
          </a:p>
          <a:p>
            <a:r>
              <a:rPr lang="en-US" dirty="0"/>
              <a:t>Arch </a:t>
            </a:r>
            <a:r>
              <a:rPr lang="en-US" dirty="0">
                <a:solidFill>
                  <a:srgbClr val="FF0000"/>
                </a:solidFill>
              </a:rPr>
              <a:t>vul</a:t>
            </a:r>
            <a:r>
              <a:rPr lang="en-US" dirty="0"/>
              <a:t> </a:t>
            </a:r>
            <a:r>
              <a:rPr lang="en-US" dirty="0" smtClean="0"/>
              <a:t>assessment: </a:t>
            </a:r>
            <a:r>
              <a:rPr lang="en-US" dirty="0"/>
              <a:t>attack resistance (uses attack patterns), ambiguity, and dependency analysis. Ambiguity example: ramifications of a user login that persists after the account is locked. Dependency analysis: vuls associated with the s/w’s execution environment (OS, network, application platform).</a:t>
            </a:r>
          </a:p>
          <a:p>
            <a:r>
              <a:rPr lang="en-US" dirty="0"/>
              <a:t>Risk likelihood: threat motivation/capability, vul impact (attractiveness to attacker), effectiveness of current controls. Qualitative high, medium, low</a:t>
            </a:r>
          </a:p>
          <a:p>
            <a:r>
              <a:rPr lang="en-US" dirty="0"/>
              <a:t>Risk impact: 3x3 matrix of likelihood (high, med, low) vs. impact (high, med, low)</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Rot="1" noChangeAspect="1" noChangeArrowheads="1" noTextEdit="1"/>
          </p:cNvSpPr>
          <p:nvPr>
            <p:ph type="sldImg"/>
          </p:nvPr>
        </p:nvSpPr>
        <p:spPr>
          <a:xfrm>
            <a:off x="1171575" y="700088"/>
            <a:ext cx="4592638" cy="3444875"/>
          </a:xfrm>
          <a:ln/>
        </p:spPr>
      </p:sp>
      <p:sp>
        <p:nvSpPr>
          <p:cNvPr id="501763"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smtClean="0"/>
              <a:t>Static </a:t>
            </a:r>
            <a:r>
              <a:rPr lang="en-US" sz="1200" dirty="0"/>
              <a:t>code checkers, runtime code checkers, profiling tools, penetration testing tools, stress test tools, and application scanning tools can find some security bugs in code.</a:t>
            </a:r>
          </a:p>
          <a:p>
            <a:r>
              <a:rPr lang="en-US" sz="1200" dirty="0"/>
              <a:t>[cert.org/secure-coding]</a:t>
            </a:r>
          </a:p>
          <a:p>
            <a:r>
              <a:rPr lang="en-US" sz="1200" dirty="0"/>
              <a:t>Most vulnerabilities stem from a relatively small number of common programming errors. By identifying insecure coding practices and developing secure alternatives, software developers can take practical steps to reduce or eliminate vulnerabilities before deployment. </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Rot="1" noChangeAspect="1" noChangeArrowheads="1" noTextEdit="1"/>
          </p:cNvSpPr>
          <p:nvPr>
            <p:ph type="sldImg"/>
          </p:nvPr>
        </p:nvSpPr>
        <p:spPr>
          <a:xfrm>
            <a:off x="1171575" y="700088"/>
            <a:ext cx="4592638" cy="3444875"/>
          </a:xfrm>
          <a:ln/>
        </p:spPr>
      </p:sp>
      <p:sp>
        <p:nvSpPr>
          <p:cNvPr id="378883"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One important difference between security testing and other testing activities is that the security test engineer needs to emulate an intelligent attacker. An adversary might do things that no ordinary user would do, such as entering a thousand-character surname or repeatedly trying to corrupt a temporary file. Test engineers must consider actions that are far outside the range of normal activity and might not even be regarded as legitimate tests under other circumstances. A security test engineer must think like the attacker and find the weak spots first. </a:t>
            </a:r>
          </a:p>
          <a:p>
            <a:r>
              <a:rPr lang="en-US" sz="1200" dirty="0"/>
              <a:t>Security testing is different from traditional software testing in that it emphasizes what an application should </a:t>
            </a:r>
            <a:r>
              <a:rPr lang="en-US" sz="1200" i="1" dirty="0"/>
              <a:t>not </a:t>
            </a:r>
            <a:r>
              <a:rPr lang="en-US" sz="1200" dirty="0"/>
              <a:t>do rather than what it should do. While it sometimes tests conformance to positive requirements such as “user accounts are disabled after three unsuccessful login attempts” and “network traffic must be encrypted,” more often it tests negative requirements [Fink 1997] such as “outside attackers should not be able to modify the contents of the Web page” and “unauthorized users should not be able to access data.”</a:t>
            </a:r>
          </a:p>
          <a:p>
            <a:r>
              <a:rPr lang="en-US" sz="1200" dirty="0"/>
              <a:t>[Use of mitigations for negative requirements] For example, the risk of password-cracking attacks can be mitigated by disabling an account after three unsuccessful login attempts, and the risk of SQL injection attacks from a Web interface can be mitigated by using an input validation whitelist (a list of all known good inputs which a system is permitted to accept) that excludes characters used to perform this type of attack.</a:t>
            </a:r>
          </a:p>
          <a:p>
            <a:endParaRPr lang="en-US" sz="1200"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Rot="1" noChangeAspect="1" noChangeArrowheads="1" noTextEdit="1"/>
          </p:cNvSpPr>
          <p:nvPr>
            <p:ph type="sldImg"/>
          </p:nvPr>
        </p:nvSpPr>
        <p:spPr>
          <a:xfrm>
            <a:off x="1171575" y="700088"/>
            <a:ext cx="4592638" cy="3444875"/>
          </a:xfrm>
          <a:ln/>
        </p:spPr>
      </p:sp>
      <p:sp>
        <p:nvSpPr>
          <p:cNvPr id="391171" name="Rectangle 3"/>
          <p:cNvSpPr>
            <a:spLocks noGrp="1" noChangeArrowheads="1"/>
          </p:cNvSpPr>
          <p:nvPr>
            <p:ph type="body" idx="1"/>
          </p:nvPr>
        </p:nvSpPr>
        <p:spPr>
          <a:xfrm>
            <a:off x="847514" y="4377983"/>
            <a:ext cx="5532914" cy="4539175"/>
          </a:xfrm>
          <a:ln/>
        </p:spPr>
        <p:txBody>
          <a:bodyPr lIns="92450" tIns="46226" rIns="92450" bIns="46226"/>
          <a:lstStyle/>
          <a:p>
            <a:pPr marL="193072" indent="-193072"/>
            <a:r>
              <a:rPr lang="en-US" sz="1200" dirty="0"/>
              <a:t>Feed penetration testing results back into design and development.</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Product</a:t>
            </a:r>
            <a:r>
              <a:rPr lang="en-US" baseline="0" dirty="0" smtClean="0"/>
              <a:t> Security Office drives the product security programs across EMC that focuses on preventing our products from introducing new risks into our customers’ IT infrastructures. We are rolling out these programs across EMC product teams by providing standards, practices and enabling resources that addresses product security at every stage of the product lifecycle, from when the product is being defined to when it is in product and supported for our customers.</a:t>
            </a:r>
          </a:p>
          <a:p>
            <a:endParaRPr lang="en-US" baseline="0" dirty="0" smtClean="0"/>
          </a:p>
          <a:p>
            <a:r>
              <a:rPr lang="en-US" baseline="0" dirty="0" smtClean="0"/>
              <a:t>Our </a:t>
            </a:r>
            <a:r>
              <a:rPr lang="en-US" b="1" baseline="0" dirty="0" smtClean="0"/>
              <a:t>Security Development Lifecycle </a:t>
            </a:r>
            <a:r>
              <a:rPr lang="en-US" baseline="0" dirty="0" smtClean="0"/>
              <a:t>focuses on security controls required as part of the product development before the product is released for General Availability.</a:t>
            </a:r>
          </a:p>
          <a:p>
            <a:endParaRPr lang="en-US" baseline="0" dirty="0" smtClean="0"/>
          </a:p>
          <a:p>
            <a:r>
              <a:rPr lang="en-US" baseline="0" dirty="0" smtClean="0"/>
              <a:t>Our </a:t>
            </a:r>
            <a:r>
              <a:rPr lang="en-US" b="1" baseline="0" dirty="0" smtClean="0"/>
              <a:t>Security Certification </a:t>
            </a:r>
            <a:r>
              <a:rPr lang="en-US" baseline="0" dirty="0" smtClean="0"/>
              <a:t>program focus on assisting and coordinating security certifications such as FIPS 140-2 or Common Criteria that our products are required to support on specific markets</a:t>
            </a:r>
          </a:p>
          <a:p>
            <a:endParaRPr lang="en-US" baseline="0" dirty="0" smtClean="0"/>
          </a:p>
          <a:p>
            <a:r>
              <a:rPr lang="en-US" baseline="0" dirty="0" smtClean="0"/>
              <a:t>Our </a:t>
            </a:r>
            <a:r>
              <a:rPr lang="en-US" b="1" baseline="0" dirty="0" smtClean="0"/>
              <a:t>Vulnerability Response </a:t>
            </a:r>
            <a:r>
              <a:rPr lang="en-US" baseline="0" dirty="0" smtClean="0"/>
              <a:t>program deals with vulnerabilities impacting our products after they have shipped. It provides a central point for our customer to report vulnerabilities and for EMC products to coordinate the issuance or remedies or security patches that addresses these vulnerabilities</a:t>
            </a:r>
          </a:p>
          <a:p>
            <a:endParaRPr lang="en-US" baseline="0" dirty="0" smtClean="0"/>
          </a:p>
          <a:p>
            <a:r>
              <a:rPr lang="en-US" baseline="0" dirty="0" smtClean="0"/>
              <a:t>Finally, our </a:t>
            </a:r>
            <a:r>
              <a:rPr lang="en-US" b="1" baseline="0" dirty="0" smtClean="0"/>
              <a:t>Software Supply Chain Risk Management </a:t>
            </a:r>
            <a:r>
              <a:rPr lang="en-US" baseline="0" dirty="0" smtClean="0"/>
              <a:t>Program defines the standards and requirements for product code integrity that govern the inclusion of external components and open source software into our products, the protection of our source code systems and the delivery and support of our products to our customers.</a:t>
            </a:r>
          </a:p>
          <a:p>
            <a:endParaRPr lang="en-US" baseline="0" dirty="0" smtClean="0"/>
          </a:p>
          <a:p>
            <a:r>
              <a:rPr lang="en-US" baseline="0" dirty="0" smtClean="0"/>
              <a:t>.</a:t>
            </a:r>
          </a:p>
          <a:p>
            <a:endParaRPr lang="en-US" baseline="0" dirty="0" smtClean="0"/>
          </a:p>
          <a:p>
            <a:endParaRPr lang="en-US" baseline="0" dirty="0" smtClean="0"/>
          </a:p>
          <a:p>
            <a:endParaRPr lang="en-US" baseline="0" dirty="0" smtClean="0"/>
          </a:p>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plenty of confusion (especially</a:t>
            </a:r>
            <a:r>
              <a:rPr lang="en-US" baseline="0" dirty="0" smtClean="0"/>
              <a:t> in the press) about methodologies and measurement tools.  The BSIMM is not a methodology.  It is a measurement tool.</a:t>
            </a:r>
          </a:p>
          <a:p>
            <a:endParaRPr lang="en-US" baseline="0" dirty="0" smtClean="0"/>
          </a:p>
          <a:p>
            <a:r>
              <a:rPr lang="en-US" baseline="0" dirty="0" smtClean="0"/>
              <a:t>The BSIMM is used to measure and describe (in common terms) each of the 51 distinct SSDL methodologies in use in the BSIMM Community.</a:t>
            </a:r>
          </a:p>
          <a:p>
            <a:endParaRPr lang="en-US" baseline="0" dirty="0" smtClean="0"/>
          </a:p>
          <a:p>
            <a:pPr defTabSz="452902" eaLnBrk="1" fontAlgn="auto" hangingPunct="1">
              <a:spcBef>
                <a:spcPts val="0"/>
              </a:spcBef>
              <a:spcAft>
                <a:spcPts val="0"/>
              </a:spcAft>
              <a:defRPr/>
            </a:pPr>
            <a:r>
              <a:rPr lang="en-US" baseline="0" dirty="0" smtClean="0"/>
              <a:t>See the InformIT article BSIMM versus SAFECode and Other Kaiju Cinema (Dec 26, 2011)  http://bit.ly/tLIOnJ</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121587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dirty="0" smtClean="0">
                <a:latin typeface="Times New Roman" charset="0"/>
                <a:ea typeface="ＭＳ Ｐゴシック" charset="0"/>
                <a:cs typeface="ＭＳ Ｐゴシック" charset="0"/>
              </a:rPr>
              <a:t>Originally conceived and executed by Cigital and Fortify, BSIMM also includes work of Minded Security (Italian translation), Virtual Forge (German Translation), and Plexlogic (statistics). </a:t>
            </a:r>
          </a:p>
          <a:p>
            <a:pPr>
              <a:defRPr/>
            </a:pPr>
            <a:endParaRPr lang="en-US" dirty="0" smtClean="0">
              <a:latin typeface="Times New Roman" charset="0"/>
              <a:ea typeface="ＭＳ Ｐゴシック" charset="0"/>
              <a:cs typeface="ＭＳ Ｐゴシック" charset="0"/>
            </a:endParaRPr>
          </a:p>
          <a:p>
            <a:pPr>
              <a:defRPr/>
            </a:pPr>
            <a:r>
              <a:rPr lang="en-US" dirty="0" smtClean="0">
                <a:latin typeface="Times New Roman" charset="0"/>
                <a:ea typeface="ＭＳ Ｐゴシック" charset="0"/>
                <a:cs typeface="ＭＳ Ｐゴシック" charset="0"/>
              </a:rPr>
              <a:t>BSIMM4 was released on 9/18/12</a:t>
            </a:r>
          </a:p>
          <a:p>
            <a:pPr marL="169838" indent="-169838">
              <a:buFontTx/>
              <a:buChar char="•"/>
              <a:defRPr/>
            </a:pPr>
            <a:r>
              <a:rPr lang="en-US" dirty="0" smtClean="0"/>
              <a:t>BSIMM4 now includes 51 firms</a:t>
            </a:r>
          </a:p>
          <a:p>
            <a:pPr marL="169838" indent="-169838">
              <a:buFontTx/>
              <a:buChar char="•"/>
              <a:defRPr/>
            </a:pPr>
            <a:r>
              <a:rPr lang="en-US" dirty="0" smtClean="0"/>
              <a:t>BSIMM3 describes 111 activities in 12 practices with 2 or more real examples for each activity</a:t>
            </a:r>
          </a:p>
          <a:p>
            <a:pPr marL="169838" indent="-169838">
              <a:buFontTx/>
              <a:buChar char="•"/>
              <a:defRPr/>
            </a:pPr>
            <a:r>
              <a:rPr lang="en-US" dirty="0" smtClean="0"/>
              <a:t>13 firms have been measured twice (giving us Longitudinal Study data) and the data show measurable improvement</a:t>
            </a:r>
          </a:p>
          <a:p>
            <a:pPr marL="169838" indent="-169838">
              <a:buFontTx/>
              <a:buChar char="•"/>
              <a:defRPr/>
            </a:pPr>
            <a:r>
              <a:rPr lang="en-US" dirty="0" smtClean="0"/>
              <a:t>Two new activities were described for the first time in BSIMM4</a:t>
            </a:r>
          </a:p>
          <a:p>
            <a:pPr marL="169838" indent="-169838">
              <a:buFontTx/>
              <a:buChar char="•"/>
              <a:defRPr/>
            </a:pPr>
            <a:r>
              <a:rPr lang="en-US" dirty="0" smtClean="0"/>
              <a:t>The BSIMM3 data set has 95 distinct measurements (some firms measured twice, some firms have multiple divisions measured separately)</a:t>
            </a:r>
          </a:p>
          <a:p>
            <a:pPr marL="169838" indent="-169838">
              <a:buFontTx/>
              <a:buChar char="•"/>
              <a:defRPr/>
            </a:pPr>
            <a:r>
              <a:rPr lang="en-US" dirty="0" smtClean="0"/>
              <a:t>BSIMM3 </a:t>
            </a:r>
            <a:r>
              <a:rPr lang="en-US" sz="1200" dirty="0">
                <a:latin typeface="+mn-lt"/>
                <a:ea typeface="+mn-ea"/>
                <a:cs typeface="+mn-cs"/>
              </a:rPr>
              <a:t>describes the work of 974 SSG members working with a satellite of 2039 people to secure the software developed by 218,286 developers. </a:t>
            </a:r>
            <a:endParaRPr lang="en-US" dirty="0" smtClean="0"/>
          </a:p>
          <a:p>
            <a:pPr>
              <a:defRPr/>
            </a:pPr>
            <a:endParaRPr lang="en-US" dirty="0" smtClean="0"/>
          </a:p>
          <a:p>
            <a:pPr>
              <a:defRPr/>
            </a:pPr>
            <a:r>
              <a:rPr lang="en-US" dirty="0" smtClean="0"/>
              <a:t>The BSIMM remains the only measuring stick for software security initiatives based on science.  It is extremely useful for comparing the initiative of any given firm to a large group of similar firms.  The BSIMM has been used by multiple firms to strategize and plan their software security initiatives and measure the results. </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r>
              <a:rPr lang="en-US" dirty="0" smtClean="0"/>
              <a:t>We captured data through interviews, but we needed a place -- sort of an archaeological grid -- to sort the data and make it available to everyone. In the beginning as it were, we simply had the Software Security Framework. Literally, we had just one sheet of paper with that diagram on it and a general understanding of what might go in each bucket.</a:t>
            </a:r>
          </a:p>
          <a:p>
            <a:endParaRPr lang="en-US" dirty="0" smtClean="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34 of 51 firms</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6606547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dirty="0" smtClean="0"/>
              <a:t>We started with interviews of the SSG owners at nine firms. We effectively asked each to "Tell me about everything you do to make software security happen" and then gently guided the conversation from there. We didn't ask any yes/no questions and were very diligent about being observers rather than guiding the conversation. We sorted through all the interview data, removed all the duplicates and wishful thinking, and organized the remaining individual activities into the practices of the SSF. There were 110 activities in BSIMM1.</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the </a:t>
            </a:r>
            <a:r>
              <a:rPr lang="en-US" dirty="0" smtClean="0">
                <a:latin typeface="Times New Roman" charset="0"/>
                <a:ea typeface="ＭＳ Ｐゴシック" charset="0"/>
                <a:cs typeface="ＭＳ Ｐゴシック" charset="0"/>
              </a:rPr>
              <a:t>51 </a:t>
            </a:r>
            <a:r>
              <a:rPr lang="en-US" dirty="0">
                <a:latin typeface="Times New Roman" charset="0"/>
                <a:ea typeface="ＭＳ Ｐゴシック" charset="0"/>
                <a:cs typeface="ＭＳ Ｐゴシック" charset="0"/>
              </a:rPr>
              <a:t>firm raw data about activities.</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This is a comparison of a FAKE firm</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s high water mark score against the top 10 curve.  Note where the blue is INSIDE the red.  These are practices where the firm is substantially behind what we have observed elsewhere.  </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In general, firms with a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round</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curve have a more balanced program than firms with a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prickly</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shape or worse yet a </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butterfly</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 shape.  Remember, this is not a value judgment, it is simply a comparison to what other firms are doing. </a:t>
            </a:r>
            <a:endParaRPr lang="en-US" dirty="0">
              <a:latin typeface="Times New Roman" charset="0"/>
              <a:ea typeface="ＭＳ Ｐゴシック" charset="0"/>
              <a:cs typeface="ＭＳ Ｐゴシック" charset="0"/>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727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The </a:t>
            </a:r>
            <a:r>
              <a:rPr lang="en-US" dirty="0" smtClean="0">
                <a:latin typeface="Times New Roman" charset="0"/>
                <a:ea typeface="ＭＳ Ｐゴシック" charset="0"/>
                <a:cs typeface="ＭＳ Ｐゴシック" charset="0"/>
              </a:rPr>
              <a:t>state </a:t>
            </a:r>
            <a:r>
              <a:rPr lang="en-US" dirty="0">
                <a:latin typeface="Times New Roman" charset="0"/>
                <a:ea typeface="ＭＳ Ｐゴシック" charset="0"/>
                <a:cs typeface="ＭＳ Ｐゴシック" charset="0"/>
              </a:rPr>
              <a:t>of the BSIMM </a:t>
            </a:r>
            <a:r>
              <a:rPr lang="en-US" dirty="0" smtClean="0">
                <a:latin typeface="Times New Roman" charset="0"/>
                <a:ea typeface="ＭＳ Ｐゴシック" charset="0"/>
                <a:cs typeface="ＭＳ Ｐゴシック" charset="0"/>
              </a:rPr>
              <a:t>model as of BSIMM4</a:t>
            </a:r>
            <a:r>
              <a:rPr lang="en-US" dirty="0">
                <a:latin typeface="Times New Roman" charset="0"/>
                <a:ea typeface="ＭＳ Ｐゴシック" charset="0"/>
                <a:cs typeface="ＭＳ Ｐゴシック" charset="0"/>
              </a:rPr>
              <a:t>.</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ICT - Information and Communication Technology</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4256076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EMC’s approach to measuring product security is captured in the Product Security Policy, which is our internal standard that we have mapped to customer requirements and the various regulations such as SOX, HIPAA, PCI DSS, FISMA etc.</a:t>
            </a:r>
          </a:p>
          <a:p>
            <a:r>
              <a:rPr lang="en-US" dirty="0" smtClean="0"/>
              <a:t>3 standards:</a:t>
            </a:r>
          </a:p>
          <a:p>
            <a:pPr marL="228600" indent="-228600">
              <a:buAutoNum type="arabicPeriod"/>
            </a:pPr>
            <a:r>
              <a:rPr lang="en-US" dirty="0" smtClean="0"/>
              <a:t>Architecture and design stds capturing Authentication, Authz, Accountability, crypto, design principles type of requirements</a:t>
            </a:r>
          </a:p>
          <a:p>
            <a:pPr marL="228600" indent="-228600">
              <a:buAutoNum type="arabicPeriod"/>
            </a:pPr>
            <a:r>
              <a:rPr lang="en-US" dirty="0" smtClean="0"/>
              <a:t>Coding stds. cover basic coding issues that can lead to various vulnerabilities such as validation issues, various injection vulns, web and C/C++ coding stds etc.</a:t>
            </a:r>
          </a:p>
          <a:p>
            <a:pPr marL="228600" indent="-228600">
              <a:buAutoNum type="arabicPeriod"/>
            </a:pPr>
            <a:r>
              <a:rPr lang="en-US" dirty="0" smtClean="0"/>
              <a:t>Process stds. cover things/ activities that product teams should do in order to bake security in their dev lifecycle</a:t>
            </a:r>
          </a:p>
          <a:p>
            <a:pPr marL="228600" indent="-228600"/>
            <a:r>
              <a:rPr lang="en-US" dirty="0" smtClean="0"/>
              <a:t>Assessment gives us 2 things: Product gaps and Process gaps that give us the level of risk in the product due to non-compliance to the policy and the org maturity level which is primarily based on the process gaps. </a:t>
            </a:r>
          </a:p>
          <a:p>
            <a:pPr marL="228600" indent="-228600"/>
            <a:r>
              <a:rPr lang="en-US" dirty="0" smtClean="0"/>
              <a:t>Talk about using health risk assessment as a way to do security.</a:t>
            </a:r>
          </a:p>
          <a:p>
            <a:endParaRPr lang="en-US" dirty="0" smtClean="0"/>
          </a:p>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ea typeface="ＭＳ Ｐゴシック" pitchFamily="34" charset="-128"/>
              </a:rPr>
              <a:t>Open – Trusted Technology Provider</a:t>
            </a:r>
            <a:r>
              <a:rPr lang="en-US" baseline="0" dirty="0" smtClean="0">
                <a:ea typeface="ＭＳ Ｐゴシック" pitchFamily="34" charset="-128"/>
              </a:rPr>
              <a:t> Standard</a:t>
            </a:r>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p:txBody>
      </p:sp>
      <p:sp>
        <p:nvSpPr>
          <p:cNvPr id="7" name="Rectangle 8"/>
          <p:cNvSpPr txBox="1">
            <a:spLocks noChangeArrowheads="1"/>
          </p:cNvSpPr>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defPPr>
              <a:defRPr lang="en-US"/>
            </a:defPPr>
            <a:lvl1pPr algn="ctr" defTabSz="949325" rtl="0" fontAlgn="base">
              <a:lnSpc>
                <a:spcPct val="89000"/>
              </a:lnSpc>
              <a:spcBef>
                <a:spcPct val="40000"/>
              </a:spcBef>
              <a:spcAft>
                <a:spcPct val="0"/>
              </a:spcAft>
              <a:defRPr sz="800" kern="1200">
                <a:solidFill>
                  <a:schemeClr val="tx1"/>
                </a:solidFill>
                <a:latin typeface="Arial" charset="0"/>
                <a:ea typeface="ＭＳ Ｐゴシック" pitchFamily="1" charset="-128"/>
                <a:cs typeface="+mn-cs"/>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Rot="1" noChangeAspect="1" noChangeArrowheads="1" noTextEdit="1"/>
          </p:cNvSpPr>
          <p:nvPr>
            <p:ph type="sldImg"/>
          </p:nvPr>
        </p:nvSpPr>
        <p:spPr>
          <a:xfrm>
            <a:off x="1171575" y="700088"/>
            <a:ext cx="4592638" cy="3444875"/>
          </a:xfrm>
          <a:ln/>
        </p:spPr>
      </p:sp>
      <p:sp>
        <p:nvSpPr>
          <p:cNvPr id="413699" name="Rectangle 3"/>
          <p:cNvSpPr>
            <a:spLocks noGrp="1" noChangeArrowheads="1"/>
          </p:cNvSpPr>
          <p:nvPr>
            <p:ph type="body" idx="1"/>
          </p:nvPr>
        </p:nvSpPr>
        <p:spPr>
          <a:xfrm>
            <a:off x="847515" y="4377984"/>
            <a:ext cx="5532914" cy="4539175"/>
          </a:xfrm>
          <a:ln/>
        </p:spPr>
        <p:txBody>
          <a:bodyPr lIns="92450" tIns="46226" rIns="92450" bIns="46226"/>
          <a:lstStyle/>
          <a:p>
            <a:r>
              <a:rPr lang="en-US" sz="1200" dirty="0"/>
              <a:t>Some top categories</a:t>
            </a:r>
          </a:p>
          <a:p>
            <a:pPr marL="234904" lvl="1" indent="-119061"/>
            <a:r>
              <a:rPr lang="en-US" sz="1200" dirty="0"/>
              <a:t>Data handling</a:t>
            </a:r>
          </a:p>
          <a:p>
            <a:pPr marL="234904" lvl="1" indent="-119061"/>
            <a:r>
              <a:rPr lang="en-US" sz="1200" dirty="0"/>
              <a:t>API abuse</a:t>
            </a:r>
          </a:p>
          <a:p>
            <a:pPr marL="234904" lvl="1" indent="-119061"/>
            <a:r>
              <a:rPr lang="en-US" sz="1200" dirty="0"/>
              <a:t>Security features</a:t>
            </a:r>
          </a:p>
          <a:p>
            <a:pPr marL="234904" lvl="1" indent="-119061"/>
            <a:r>
              <a:rPr lang="en-US" sz="1200" dirty="0"/>
              <a:t>Time &amp; state</a:t>
            </a:r>
          </a:p>
          <a:p>
            <a:pPr marL="234904" lvl="1" indent="-119061"/>
            <a:r>
              <a:rPr lang="en-US" sz="1200" dirty="0"/>
              <a:t>Error handling</a:t>
            </a:r>
          </a:p>
          <a:p>
            <a:pPr marL="234904" lvl="1" indent="-119061"/>
            <a:r>
              <a:rPr lang="en-US" sz="1200" dirty="0"/>
              <a:t>Code quality</a:t>
            </a:r>
          </a:p>
          <a:p>
            <a:pPr marL="234904" lvl="1" indent="-119061"/>
            <a:r>
              <a:rPr lang="en-US" sz="1200" dirty="0"/>
              <a:t>Encapsulation</a:t>
            </a:r>
          </a:p>
          <a:p>
            <a:r>
              <a:rPr lang="en-US" sz="1200" dirty="0"/>
              <a:t>Source: Common Weaknesses Enumeration (CWE)</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p:sp>
      <p:sp>
        <p:nvSpPr>
          <p:cNvPr id="35843"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35844"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21920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7" name="Rectangle 2"/>
          <p:cNvSpPr>
            <a:spLocks noGrp="1" noChangeArrowheads="1"/>
          </p:cNvSpPr>
          <p:nvPr>
            <p:ph type="body" idx="1"/>
          </p:nvPr>
        </p:nvSpPr>
        <p:spPr>
          <a:xfrm>
            <a:off x="693129" y="4379424"/>
            <a:ext cx="5547942" cy="414943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36868"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a:xfrm>
            <a:off x="1220788" y="782638"/>
            <a:ext cx="4138612" cy="31035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1"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37892"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a:xfrm>
            <a:off x="1289050" y="863600"/>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5" name="Text Box 2"/>
          <p:cNvSpPr>
            <a:spLocks noGrp="1" noChangeArrowheads="1"/>
          </p:cNvSpPr>
          <p:nvPr>
            <p:ph type="body" idx="1"/>
          </p:nvPr>
        </p:nvSpPr>
        <p:spPr>
          <a:xfrm>
            <a:off x="532953" y="4280856"/>
            <a:ext cx="5547942" cy="413984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Method for applying security to an organization (not just SDLC)‏</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Organization -</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awareness programs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metrics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global security policies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Application -</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threat modeling</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arch review</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pen test</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code review</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Adaptable to any organization or development process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Fits closest to Rational Unified Process (iterative process with heavy focus on roles)‏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also works with Waterfall and to some extent Agile</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Intended to be a complete solution that organizations can read and then implement iteratively</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The idea is for this documentation can be handed to a responsible person and they will have enough information to implement one or more parts in their organization</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Focuses on leveraging a database of knowledge (much provided directly by CLASP) and automated tools/processes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CLASP provides a vulnerability lexicon, security principles and other information as a resource to perform security activities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Also recommends </a:t>
            </a:r>
            <a:r>
              <a:rPr lang="en-GB" altLang="en-US" sz="900" dirty="0" smtClean="0"/>
              <a:t>utilizing </a:t>
            </a:r>
            <a:r>
              <a:rPr lang="en-GB" altLang="en-US" sz="900" dirty="0"/>
              <a:t>automated tools whenever possible (code review, assessments, </a:t>
            </a:r>
            <a:r>
              <a:rPr lang="en-GB" altLang="en-US" sz="900" dirty="0" smtClean="0"/>
              <a:t>etc.)</a:t>
            </a:r>
            <a:r>
              <a:rPr lang="en-GB" altLang="en-US" sz="900" dirty="0"/>
              <a:t>‏</a:t>
            </a:r>
          </a:p>
        </p:txBody>
      </p:sp>
      <p:sp>
        <p:nvSpPr>
          <p:cNvPr id="38916"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
          <p:cNvSpPr>
            <a:spLocks noGrp="1" noRot="1" noChangeAspect="1" noChangeArrowheads="1" noTextEdit="1"/>
          </p:cNvSpPr>
          <p:nvPr>
            <p:ph type="sldImg"/>
          </p:nvPr>
        </p:nvSpPr>
        <p:spPr>
          <a:xfrm>
            <a:off x="1150938" y="930275"/>
            <a:ext cx="4138612" cy="31035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9" name="Text Box 2"/>
          <p:cNvSpPr>
            <a:spLocks noGrp="1" noChangeArrowheads="1"/>
          </p:cNvSpPr>
          <p:nvPr>
            <p:ph type="body" idx="1"/>
          </p:nvPr>
        </p:nvSpPr>
        <p:spPr>
          <a:xfrm>
            <a:off x="693129" y="4379424"/>
            <a:ext cx="5547942" cy="3909857"/>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BP1: Institute security awareness program</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BP2: Perform application assessments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Perform security analysis of system requirements and design (threat modeling)‏</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Research and assess security posture of technology solutions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Perform source-level security review</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Identify, implement, and perform security tests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Verify security attributes of resources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BP3: Capture Security Requirements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Detail misuse cases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Document security-relevant requirements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Identify attack surface</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Identify global security policy</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Identify resources and trust boundaries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Identify user roles and resource capabilities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Specify operational environment</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BP3: Implement secure development process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Annotate class designs with security properties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Apply security principles to design</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Implement and elaborate resource policies and security technologies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Implement interface contracts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Integrate security analysis into source management process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Perform code signing</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	</a:t>
            </a:r>
          </a:p>
        </p:txBody>
      </p:sp>
      <p:sp>
        <p:nvSpPr>
          <p:cNvPr id="39940"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
          <p:cNvSpPr>
            <a:spLocks noGrp="1" noRot="1" noChangeAspect="1" noChangeArrowheads="1" noTextEdit="1"/>
          </p:cNvSpPr>
          <p:nvPr>
            <p:ph type="sldImg"/>
          </p:nvPr>
        </p:nvSpPr>
        <p:spPr>
          <a:xfrm>
            <a:off x="1289050" y="99536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3" name="Text Box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BP5: Build vulnerability remediation procedures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Address reported security issues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Manage security issue disclosure process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BP6: Define and monitor metrics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BP7: Publish operational security guidelines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Build operational security guide</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Specify database security configuration</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1800" dirty="0"/>
          </a:p>
        </p:txBody>
      </p:sp>
      <p:sp>
        <p:nvSpPr>
          <p:cNvPr id="40964"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289050" y="99536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7" name="Text Box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Organization used in learning and presenting CLASP material</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Documentation corresponds to these topics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Detail later</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Frame conversation</a:t>
            </a:r>
          </a:p>
        </p:txBody>
      </p:sp>
      <p:sp>
        <p:nvSpPr>
          <p:cNvPr id="41988"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a:xfrm>
            <a:off x="1219200" y="99536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1" name="Text Box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Process for implementing security</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Stakeholders are all the people involved in the planning, design, implementation, and delivery of the project</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PM is the driving force behind CLASP implementation</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Security Activities are tied to Roles such as Architect, PM, Designer, Requirements Specifier, Implementer, </a:t>
            </a:r>
            <a:r>
              <a:rPr lang="en-GB" altLang="en-US" sz="900" dirty="0" smtClean="0"/>
              <a:t>etc. </a:t>
            </a:r>
            <a:r>
              <a:rPr lang="en-GB" altLang="en-US" sz="900" dirty="0"/>
              <a:t>instead of steps of the development process</a:t>
            </a:r>
          </a:p>
        </p:txBody>
      </p:sp>
      <p:sp>
        <p:nvSpPr>
          <p:cNvPr id="43012"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a:xfrm>
            <a:off x="1289050" y="99536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5"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44036"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a:xfrm>
            <a:off x="1430338" y="930275"/>
            <a:ext cx="4138612" cy="31035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9" name="Text Box 2"/>
          <p:cNvSpPr>
            <a:spLocks noGrp="1" noChangeArrowheads="1"/>
          </p:cNvSpPr>
          <p:nvPr>
            <p:ph type="body" idx="1"/>
          </p:nvPr>
        </p:nvSpPr>
        <p:spPr>
          <a:xfrm>
            <a:off x="693129" y="4216513"/>
            <a:ext cx="5547942" cy="446840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Problem types “basic causes”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Categories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Exposure Periods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Development lifecycle artifact where vulnerability is introduced</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Examples: </a:t>
            </a:r>
            <a:r>
              <a:rPr lang="en-GB" altLang="en-US" sz="900" dirty="0">
                <a:cs typeface="Arial" charset="0"/>
              </a:rPr>
              <a:t>requirements specification; architecture and design; implementation; and deployment</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Consequences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Violated CLASP “Security Service”</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Authorization (resource access control) </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Confidentiality (of data or other resources) </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Authentication (identity establishment and integrity) </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Availability (denial of service) </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Accountability </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Non-repudiation</a:t>
            </a:r>
          </a:p>
          <a:p>
            <a:pPr marL="191093" indent="-191093" eaLnBrk="1">
              <a:lnSpc>
                <a:spcPct val="93000"/>
              </a:lnSpc>
              <a:spcBef>
                <a:spcPts val="531"/>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ts val="531"/>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Platforms</a:t>
            </a:r>
          </a:p>
          <a:p>
            <a:pPr marL="191093" indent="-191093" eaLnBrk="1">
              <a:lnSpc>
                <a:spcPct val="93000"/>
              </a:lnSpc>
              <a:spcBef>
                <a:spcPts val="531"/>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 Programming languages, OS's, Database Products, etc</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Resources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resources needed to exploit the issue</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Ex: local account, physical access to network, etc</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Risk Assessment</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Severity and Likelihood</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Avoidance and Mitigation</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Development lifecycle artifact and activity that can be used to eliminate the issue in the future</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cs typeface="Arial" charset="0"/>
            </a:endParaRP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cs typeface="Arial" charset="0"/>
              </a:rPr>
              <a:t>Knowledge Base Provided!!!!</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cs typeface="Arial" charset="0"/>
              </a:rPr>
              <a:t>Provides the majority of this information already</a:t>
            </a:r>
          </a:p>
        </p:txBody>
      </p:sp>
      <p:sp>
        <p:nvSpPr>
          <p:cNvPr id="45060"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p:cNvSpPr>
            <a:spLocks noGrp="1" noRot="1" noChangeAspect="1" noChangeArrowheads="1" noTextEdit="1"/>
          </p:cNvSpPr>
          <p:nvPr>
            <p:ph type="sldImg"/>
          </p:nvPr>
        </p:nvSpPr>
        <p:spPr>
          <a:xfrm>
            <a:off x="1358900" y="863600"/>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3"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46084"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
          <p:cNvSpPr>
            <a:spLocks noGrp="1" noRot="1" noChangeAspect="1" noChangeArrowheads="1" noTextEdit="1"/>
          </p:cNvSpPr>
          <p:nvPr>
            <p:ph type="sldImg"/>
          </p:nvPr>
        </p:nvSpPr>
        <p:spPr>
          <a:xfrm>
            <a:off x="128905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7" name="Text Box 2"/>
          <p:cNvSpPr>
            <a:spLocks noGrp="1" noChangeArrowheads="1"/>
          </p:cNvSpPr>
          <p:nvPr>
            <p:ph type="body" idx="1"/>
          </p:nvPr>
        </p:nvSpPr>
        <p:spPr>
          <a:xfrm>
            <a:off x="693129" y="4379425"/>
            <a:ext cx="5547942" cy="439858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Responsibilities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awareness within team</a:t>
            </a:r>
          </a:p>
          <a:p>
            <a:pPr marL="382186" lvl="1"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Training classes</a:t>
            </a:r>
          </a:p>
          <a:p>
            <a:pPr marL="382186" lvl="1"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hold meetings to encourage discussion about security documentation (policies, requirements, threat models, etc)‏</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outside of team</a:t>
            </a:r>
          </a:p>
          <a:p>
            <a:pPr marL="382186" lvl="1"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demonstrate impact of application security on the business to organization (CSO, CIO, etc)‏</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Manage Metrics</a:t>
            </a:r>
          </a:p>
          <a:p>
            <a:pPr marL="382186" lvl="1"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May not be collecting metrics but needs to analyze them</a:t>
            </a:r>
          </a:p>
          <a:p>
            <a:pPr marL="573279" lvl="2"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determine organization and application security posture</a:t>
            </a:r>
          </a:p>
          <a:p>
            <a:pPr marL="573279" lvl="2"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How to improve process</a:t>
            </a:r>
          </a:p>
          <a:p>
            <a:pPr marL="573279" lvl="2" indent="-191093" eaLnBrk="1">
              <a:lnSpc>
                <a:spcPct val="93000"/>
              </a:lnSpc>
              <a:spcBef>
                <a:spcPct val="0"/>
              </a:spcBef>
              <a:buSzPct val="45000"/>
              <a:buNone/>
              <a:tabLst>
                <a:tab pos="640724" algn="l"/>
                <a:tab pos="1281448" algn="l"/>
                <a:tab pos="1922172" algn="l"/>
                <a:tab pos="2562896" algn="l"/>
                <a:tab pos="3203619" algn="l"/>
                <a:tab pos="3844343" algn="l"/>
                <a:tab pos="4485067" algn="l"/>
                <a:tab pos="5125791" algn="l"/>
              </a:tabLst>
            </a:pPr>
            <a:r>
              <a:rPr lang="en-GB" altLang="en-US" sz="900" dirty="0"/>
              <a:t>how to improve individuals</a:t>
            </a:r>
          </a:p>
          <a:p>
            <a:pPr marL="573279" lvl="2" indent="-191093" eaLnBrk="1">
              <a:lnSpc>
                <a:spcPct val="93000"/>
              </a:lnSpc>
              <a:spcBef>
                <a:spcPct val="0"/>
              </a:spcBef>
              <a:buSzPct val="45000"/>
              <a:buNone/>
              <a:tabLst>
                <a:tab pos="640724" algn="l"/>
                <a:tab pos="1281448" algn="l"/>
                <a:tab pos="1922172" algn="l"/>
                <a:tab pos="2562896" algn="l"/>
                <a:tab pos="3203619" algn="l"/>
                <a:tab pos="3844343" algn="l"/>
                <a:tab pos="4485067" algn="l"/>
                <a:tab pos="5125791" algn="l"/>
              </a:tabLst>
            </a:pPr>
            <a:endParaRPr lang="en-GB" altLang="en-US" sz="1800" dirty="0"/>
          </a:p>
          <a:p>
            <a:pPr marL="573279" lvl="2" indent="-191093" eaLnBrk="1">
              <a:lnSpc>
                <a:spcPct val="93000"/>
              </a:lnSpc>
              <a:spcBef>
                <a:spcPct val="0"/>
              </a:spcBef>
              <a:buSzPct val="45000"/>
              <a:buNone/>
              <a:tabLst>
                <a:tab pos="640724" algn="l"/>
                <a:tab pos="1281448" algn="l"/>
                <a:tab pos="1922172" algn="l"/>
                <a:tab pos="2562896" algn="l"/>
                <a:tab pos="3203619" algn="l"/>
                <a:tab pos="3844343" algn="l"/>
                <a:tab pos="4485067" algn="l"/>
                <a:tab pos="5125791" algn="l"/>
              </a:tabLst>
            </a:pPr>
            <a:endParaRPr lang="en-GB" altLang="en-US" sz="1800" dirty="0"/>
          </a:p>
        </p:txBody>
      </p:sp>
      <p:sp>
        <p:nvSpPr>
          <p:cNvPr id="47108"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
          <p:cNvSpPr>
            <a:spLocks noGrp="1" noRot="1" noChangeAspect="1" noChangeArrowheads="1" noTextEdit="1"/>
          </p:cNvSpPr>
          <p:nvPr>
            <p:ph type="sldImg"/>
          </p:nvPr>
        </p:nvSpPr>
        <p:spPr>
          <a:xfrm>
            <a:off x="114935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1" name="Text Box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Requirements specifier often does not have the security expertise to provide detailed and complete security requirements.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can provide initial high-level goals</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9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Other roles will often contribute security requirements when carrying out other tasks such as threat modeling</a:t>
            </a:r>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1800" dirty="0"/>
          </a:p>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endParaRPr lang="en-GB" altLang="en-US" sz="1800" dirty="0"/>
          </a:p>
        </p:txBody>
      </p:sp>
      <p:sp>
        <p:nvSpPr>
          <p:cNvPr id="48132"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
          <p:cNvSpPr>
            <a:spLocks noGrp="1" noRot="1" noChangeAspect="1" noChangeArrowheads="1" noTextEdit="1"/>
          </p:cNvSpPr>
          <p:nvPr>
            <p:ph type="sldImg"/>
          </p:nvPr>
        </p:nvSpPr>
        <p:spPr>
          <a:xfrm>
            <a:off x="121920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5"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49156"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
          <p:cNvSpPr>
            <a:spLocks noGrp="1" noRot="1" noChangeAspect="1" noChangeArrowheads="1" noTextEdit="1"/>
          </p:cNvSpPr>
          <p:nvPr>
            <p:ph type="sldImg"/>
          </p:nvPr>
        </p:nvSpPr>
        <p:spPr>
          <a:xfrm>
            <a:off x="121920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79"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0180"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p:cNvSpPr>
            <a:spLocks noGrp="1" noRot="1" noChangeAspect="1" noChangeArrowheads="1" noTextEdit="1"/>
          </p:cNvSpPr>
          <p:nvPr>
            <p:ph type="sldImg"/>
          </p:nvPr>
        </p:nvSpPr>
        <p:spPr>
          <a:xfrm>
            <a:off x="135890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3" name="Text Box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191093" indent="-191093" eaLnBrk="1">
              <a:lnSpc>
                <a:spcPct val="93000"/>
              </a:lnSpc>
              <a:spcBef>
                <a:spcPct val="0"/>
              </a:spcBef>
              <a:buSzPct val="45000"/>
              <a:tabLst>
                <a:tab pos="640724" algn="l"/>
                <a:tab pos="1281448" algn="l"/>
                <a:tab pos="1922172" algn="l"/>
                <a:tab pos="2562896" algn="l"/>
                <a:tab pos="3203619" algn="l"/>
                <a:tab pos="3844343" algn="l"/>
                <a:tab pos="4485067" algn="l"/>
                <a:tab pos="5125791" algn="l"/>
              </a:tabLst>
            </a:pPr>
            <a:r>
              <a:rPr lang="en-GB" altLang="en-US" sz="900" dirty="0"/>
              <a:t>Pros and Cons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Reduced cost in high priced extremely detail oriented security training</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Those three roles can be trained in CLASP</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Developers simply follow organization's policies, standards, and guidelines and only have to worry about implementing bugs</a:t>
            </a:r>
          </a:p>
          <a:p>
            <a:pPr marL="191093" indent="-191093" eaLnBrk="1">
              <a:lnSpc>
                <a:spcPct val="93000"/>
              </a:lnSpc>
              <a:spcBef>
                <a:spcPct val="0"/>
              </a:spcBef>
              <a:buSzPct val="45000"/>
              <a:buFont typeface="Wingdings" charset="2"/>
              <a:buChar char=""/>
              <a:tabLst>
                <a:tab pos="640724" algn="l"/>
                <a:tab pos="1281448" algn="l"/>
                <a:tab pos="1922172" algn="l"/>
                <a:tab pos="2562896" algn="l"/>
                <a:tab pos="3203619" algn="l"/>
                <a:tab pos="3844343" algn="l"/>
                <a:tab pos="4485067" algn="l"/>
                <a:tab pos="5125791" algn="l"/>
              </a:tabLst>
            </a:pPr>
            <a:r>
              <a:rPr lang="en-GB" altLang="en-US" sz="900" dirty="0"/>
              <a:t>Still need awareness training to contribute to misuse cases, threat modeling, architecture/design review, etc</a:t>
            </a:r>
          </a:p>
        </p:txBody>
      </p:sp>
      <p:sp>
        <p:nvSpPr>
          <p:cNvPr id="51204"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xfrm>
            <a:off x="142875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7"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2228"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135890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3252"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
          <p:cNvSpPr>
            <a:spLocks noGrp="1" noRot="1" noChangeAspect="1" noChangeArrowheads="1" noTextEdit="1"/>
          </p:cNvSpPr>
          <p:nvPr>
            <p:ph type="sldImg"/>
          </p:nvPr>
        </p:nvSpPr>
        <p:spPr>
          <a:xfrm>
            <a:off x="1358900" y="731838"/>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5"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4276"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p:cNvSpPr>
            <a:spLocks noGrp="1" noRot="1" noChangeAspect="1" noChangeArrowheads="1" noTextEdit="1"/>
          </p:cNvSpPr>
          <p:nvPr>
            <p:ph type="sldImg"/>
          </p:nvPr>
        </p:nvSpPr>
        <p:spPr>
          <a:xfrm>
            <a:off x="135890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9"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5300"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
          <p:cNvSpPr>
            <a:spLocks noGrp="1" noRot="1" noChangeAspect="1" noChangeArrowheads="1" noTextEdit="1"/>
          </p:cNvSpPr>
          <p:nvPr>
            <p:ph type="sldImg"/>
          </p:nvPr>
        </p:nvSpPr>
        <p:spPr>
          <a:xfrm>
            <a:off x="1358900" y="666750"/>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3"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6324"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noTextEdit="1"/>
          </p:cNvSpPr>
          <p:nvPr>
            <p:ph type="sldImg"/>
          </p:nvPr>
        </p:nvSpPr>
        <p:spPr>
          <a:xfrm>
            <a:off x="128905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7"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7348"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
          <p:cNvSpPr>
            <a:spLocks noGrp="1" noRot="1" noChangeAspect="1" noChangeArrowheads="1" noTextEdit="1"/>
          </p:cNvSpPr>
          <p:nvPr>
            <p:ph type="sldImg"/>
          </p:nvPr>
        </p:nvSpPr>
        <p:spPr>
          <a:xfrm>
            <a:off x="128905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1"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8372"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
          <p:cNvSpPr>
            <a:spLocks noGrp="1" noRot="1" noChangeAspect="1" noChangeArrowheads="1" noTextEdit="1"/>
          </p:cNvSpPr>
          <p:nvPr>
            <p:ph type="sldImg"/>
          </p:nvPr>
        </p:nvSpPr>
        <p:spPr>
          <a:xfrm>
            <a:off x="1219200" y="798513"/>
            <a:ext cx="4141788" cy="31051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5" name="Rectangle 2"/>
          <p:cNvSpPr>
            <a:spLocks noGrp="1" noChangeArrowheads="1"/>
          </p:cNvSpPr>
          <p:nvPr>
            <p:ph type="body" idx="1"/>
          </p:nvPr>
        </p:nvSpPr>
        <p:spPr>
          <a:xfrm>
            <a:off x="693129" y="4379425"/>
            <a:ext cx="5547942" cy="4071399"/>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endParaRPr lang="en-US" altLang="en-US" dirty="0" smtClean="0"/>
          </a:p>
        </p:txBody>
      </p:sp>
      <p:sp>
        <p:nvSpPr>
          <p:cNvPr id="59396" name="Rectangle 8"/>
          <p:cNvSpPr>
            <a:spLocks noGrp="1" noChangeArrowheads="1"/>
          </p:cNvSpPr>
          <p:nvPr>
            <p:ph type="ftr" sz="quarter" idx="4"/>
          </p:nvPr>
        </p:nvSpPr>
        <p:spPr>
          <a:xfrm>
            <a:off x="4026263" y="8814977"/>
            <a:ext cx="1935227" cy="1738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40248" eaLnBrk="0">
              <a:defRPr>
                <a:solidFill>
                  <a:schemeClr val="tx1"/>
                </a:solidFill>
                <a:latin typeface="Arial" charset="0"/>
              </a:defRPr>
            </a:lvl1pPr>
            <a:lvl2pPr defTabSz="840248" eaLnBrk="0">
              <a:defRPr>
                <a:solidFill>
                  <a:schemeClr val="tx1"/>
                </a:solidFill>
                <a:latin typeface="Arial" charset="0"/>
              </a:defRPr>
            </a:lvl2pPr>
            <a:lvl3pPr defTabSz="840248" eaLnBrk="0">
              <a:defRPr>
                <a:solidFill>
                  <a:schemeClr val="tx1"/>
                </a:solidFill>
                <a:latin typeface="Arial" charset="0"/>
              </a:defRPr>
            </a:lvl3pPr>
            <a:lvl4pPr defTabSz="840248" eaLnBrk="0">
              <a:defRPr>
                <a:solidFill>
                  <a:schemeClr val="tx1"/>
                </a:solidFill>
                <a:latin typeface="Arial" charset="0"/>
              </a:defRPr>
            </a:lvl4pPr>
            <a:lvl5pPr defTabSz="840248" eaLnBrk="0">
              <a:defRPr>
                <a:solidFill>
                  <a:schemeClr val="tx1"/>
                </a:solidFill>
                <a:latin typeface="Arial" charset="0"/>
              </a:defRPr>
            </a:lvl5pPr>
            <a:lvl6pPr marL="1360133"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6pPr>
            <a:lvl7pPr marL="1764801"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7pPr>
            <a:lvl8pPr marL="2169469"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8pPr>
            <a:lvl9pPr marL="2574136" indent="-191093" algn="ctr" defTabSz="840248" eaLnBrk="0" fontAlgn="base" hangingPunct="0">
              <a:spcBef>
                <a:spcPct val="0"/>
              </a:spcBef>
              <a:spcAft>
                <a:spcPct val="0"/>
              </a:spcAft>
              <a:buClr>
                <a:srgbClr val="000000"/>
              </a:buClr>
              <a:buSzPct val="45000"/>
              <a:buFont typeface="Wingdings" charset="2"/>
              <a:defRPr>
                <a:solidFill>
                  <a:schemeClr val="tx1"/>
                </a:solidFill>
                <a:latin typeface="Arial" charset="0"/>
              </a:defRPr>
            </a:lvl9pPr>
          </a:lstStyle>
          <a:p>
            <a:pPr eaLnBrk="1"/>
            <a:r>
              <a:rPr lang="en-US" altLang="en-US" dirty="0" smtClean="0">
                <a:ea typeface="ＭＳ Ｐゴシック" pitchFamily="34" charset="-128"/>
              </a:rPr>
              <a:t>© 2014 Carnegie Mellon University</a:t>
            </a:r>
            <a:endParaRPr lang="en-US" altLang="en-US" i="1" dirty="0" smtClean="0">
              <a:latin typeface="Times New Roman" pitchFamily="16" charset="0"/>
              <a:ea typeface="ＭＳ Ｐゴシック" pitchFamily="34"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1171575" y="700088"/>
            <a:ext cx="4592638" cy="3444875"/>
          </a:xfrm>
          <a:ln/>
        </p:spPr>
      </p:sp>
      <p:sp>
        <p:nvSpPr>
          <p:cNvPr id="395267"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Richard Bejtlich has a humorous description of the security most organizations are practicing. He refers to it as “</a:t>
            </a:r>
            <a:r>
              <a:rPr lang="en-US" sz="1200" dirty="0">
                <a:hlinkClick r:id="rId3"/>
              </a:rPr>
              <a:t>Soccer Goal Security</a:t>
            </a:r>
            <a:r>
              <a:rPr lang="en-US" sz="1200" dirty="0"/>
              <a:t>.” </a:t>
            </a:r>
          </a:p>
          <a:p>
            <a:r>
              <a:rPr lang="en-US" sz="1200" dirty="0"/>
              <a:t>“I see the goalie as representing most preventative security countermeasures. Player 9 is the threat. The soccer ball is an exploit. They are attacking an enterprise, represented by the soccer net. The goalie is addressing the threat he expects, namely someone trying to score from the side of the net he is defending. In many cases the goalie is fighting the last war; perhaps the last time he was scored upon came from the side he now defends?</a:t>
            </a:r>
          </a:p>
          <a:p>
            <a:r>
              <a:rPr lang="en-US" sz="1200" dirty="0"/>
              <a:t>The threat is smart and unpredictable, attacking a different part of the net. The net itself (the enterprise) is huge. Not only is the front of the net open, the net itself is riddled with holes. A particularly clever attacker might see his objective as getting the ball in the net using any means necessary. That might include cutting the ball into smaller pieces and sending the fragments through holes in the net. Another attacker might dig his way under the goal and send the ball up through a tunnel. Yet another attacker might wait for the goalie to get tired, or drop his guard, or lose his vision at night. A really vicious threat would attack the goalie himself.”</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Rot="1" noChangeAspect="1" noChangeArrowheads="1" noTextEdit="1"/>
          </p:cNvSpPr>
          <p:nvPr>
            <p:ph type="sldImg"/>
          </p:nvPr>
        </p:nvSpPr>
        <p:spPr>
          <a:xfrm>
            <a:off x="1171575" y="700088"/>
            <a:ext cx="4592638" cy="3444875"/>
          </a:xfrm>
          <a:ln/>
        </p:spPr>
      </p:sp>
      <p:sp>
        <p:nvSpPr>
          <p:cNvPr id="401411" name="Rectangle 3"/>
          <p:cNvSpPr>
            <a:spLocks noGrp="1" noChangeArrowheads="1"/>
          </p:cNvSpPr>
          <p:nvPr>
            <p:ph type="body" idx="1"/>
          </p:nvPr>
        </p:nvSpPr>
        <p:spPr>
          <a:xfrm>
            <a:off x="462280" y="4223239"/>
            <a:ext cx="5932593" cy="4564966"/>
          </a:xfrm>
          <a:ln/>
        </p:spPr>
        <p:txBody>
          <a:bodyPr lIns="92450" tIns="46226" rIns="92450" bIns="46226"/>
          <a:lstStyle/>
          <a:p>
            <a:endParaRPr lang="en-US" sz="1100"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Rot="1" noChangeAspect="1" noChangeArrowheads="1" noTextEdit="1"/>
          </p:cNvSpPr>
          <p:nvPr>
            <p:ph type="sldImg"/>
          </p:nvPr>
        </p:nvSpPr>
        <p:spPr>
          <a:xfrm>
            <a:off x="1171575" y="700088"/>
            <a:ext cx="4592638" cy="3444875"/>
          </a:xfrm>
          <a:ln/>
        </p:spPr>
      </p:sp>
      <p:sp>
        <p:nvSpPr>
          <p:cNvPr id="428035" name="Rectangle 3"/>
          <p:cNvSpPr>
            <a:spLocks noGrp="1" noChangeArrowheads="1"/>
          </p:cNvSpPr>
          <p:nvPr>
            <p:ph type="body" idx="1"/>
          </p:nvPr>
        </p:nvSpPr>
        <p:spPr>
          <a:xfrm>
            <a:off x="847514" y="4377983"/>
            <a:ext cx="5532914" cy="4539175"/>
          </a:xfrm>
          <a:ln/>
        </p:spPr>
        <p:txBody>
          <a:bodyPr lIns="92450" tIns="46226" rIns="92450" bIns="46226"/>
          <a:lstStyle/>
          <a:p>
            <a:r>
              <a:rPr lang="en-US" sz="1200" dirty="0"/>
              <a:t>[Soo Hoo 01. “Tangible ROI through Secure Software Engineering] </a:t>
            </a:r>
          </a:p>
          <a:p>
            <a:r>
              <a:rPr lang="en-US" sz="1200" dirty="0"/>
              <a:t>“Findings indicate that significant cost savings and other advantages are achieved when security analysis and secure engineering practices are introduced early in the development cycle. The return on investment ranges from 12 percent to 21 percent, with the highest rate of return occurring when analysis is performed during application design.” [security analysis costs, defects found, vuls fixed, cost to fix by phase]</a:t>
            </a:r>
          </a:p>
          <a:p>
            <a:r>
              <a:rPr lang="en-US" sz="1200" dirty="0"/>
              <a:t>“According to software quality assurance empirical research, one dollar required to resolve an issue during the design phase grows into 60 to 100 dollars to resolve the same issue after the application has shipped.” </a:t>
            </a:r>
          </a:p>
          <a:p>
            <a:r>
              <a:rPr lang="en-US" sz="1200" dirty="0"/>
              <a:t>“Since nearly three-quarters of security-related defects are design issues that could be resolved inexpensively during the early stages, a significant opportunity for cost savings exists when secure software engineering principles are applied during design.”</a:t>
            </a: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5" name="Text Placeholder 4"/>
          <p:cNvSpPr>
            <a:spLocks noGrp="1"/>
          </p:cNvSpPr>
          <p:nvPr>
            <p:ph type="body" sz="quarter" idx="11"/>
          </p:nvPr>
        </p:nvSpPr>
        <p:spPr>
          <a:xfrm>
            <a:off x="251521" y="1557338"/>
            <a:ext cx="8640960" cy="4319587"/>
          </a:xfrm>
        </p:spPr>
        <p:txBody>
          <a:bodyPr/>
          <a:lstStyle>
            <a:lvl1pPr>
              <a:defRPr>
                <a:solidFill>
                  <a:srgbClr val="00667F"/>
                </a:solidFill>
              </a:defRPr>
            </a:lvl1pPr>
            <a:lvl2pPr>
              <a:defRPr>
                <a:solidFill>
                  <a:srgbClr val="00667F"/>
                </a:solidFill>
              </a:defRPr>
            </a:lvl2pPr>
            <a:lvl3pPr>
              <a:defRPr>
                <a:solidFill>
                  <a:srgbClr val="00667F"/>
                </a:solidFill>
              </a:defRPr>
            </a:lvl3pPr>
            <a:lvl4pPr>
              <a:defRPr>
                <a:solidFill>
                  <a:srgbClr val="00667F"/>
                </a:solidFill>
              </a:defRPr>
            </a:lvl4pPr>
            <a:lvl5pPr>
              <a:buClr>
                <a:srgbClr val="00667F"/>
              </a:buClr>
              <a:defRPr>
                <a:solidFill>
                  <a:srgbClr val="0066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6"/>
          <p:cNvSpPr>
            <a:spLocks noGrp="1" noChangeArrowheads="1"/>
          </p:cNvSpPr>
          <p:nvPr>
            <p:ph type="sldNum" sz="quarter" idx="12"/>
          </p:nvPr>
        </p:nvSpPr>
        <p:spPr>
          <a:xfrm>
            <a:off x="4029075" y="6337300"/>
            <a:ext cx="1081088" cy="476250"/>
          </a:xfrm>
          <a:prstGeom prst="rect">
            <a:avLst/>
          </a:prstGeom>
          <a:ln/>
        </p:spPr>
        <p:txBody>
          <a:bodyPr/>
          <a:lstStyle>
            <a:lvl1pPr>
              <a:defRPr/>
            </a:lvl1pPr>
          </a:lstStyle>
          <a:p>
            <a:fld id="{2BF44C26-6B14-4D6E-9016-C204D8DCB9E4}" type="slidenum">
              <a:rPr lang="en-GB">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74042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cSld name="2_Title Slide">
    <p:bg bwMode="gray">
      <p:bgPr>
        <a:solidFill>
          <a:schemeClr val="bg1"/>
        </a:solidFill>
        <a:effectLst/>
      </p:bgPr>
    </p:bg>
    <p:spTree>
      <p:nvGrpSpPr>
        <p:cNvPr id="1" name=""/>
        <p:cNvGrpSpPr/>
        <p:nvPr/>
      </p:nvGrpSpPr>
      <p:grpSpPr>
        <a:xfrm>
          <a:off x="0" y="0"/>
          <a:ext cx="0" cy="0"/>
          <a:chOff x="0" y="0"/>
          <a:chExt cx="0" cy="0"/>
        </a:xfrm>
      </p:grpSpPr>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500"/>
            </a:lvl1pPr>
          </a:lstStyle>
          <a:p>
            <a:r>
              <a:rPr lang="en-US"/>
              <a:t>Click to edit Master title style</a:t>
            </a:r>
          </a:p>
        </p:txBody>
      </p:sp>
      <p:sp>
        <p:nvSpPr>
          <p:cNvPr id="3145" name="Rectangle 73"/>
          <p:cNvSpPr>
            <a:spLocks noGrp="1" noChangeArrowheads="1"/>
          </p:cNvSpPr>
          <p:nvPr>
            <p:ph type="subTitle" sz="quarter" idx="1"/>
          </p:nvPr>
        </p:nvSpPr>
        <p:spPr bwMode="auto">
          <a:xfrm>
            <a:off x="3200400" y="4740275"/>
            <a:ext cx="5486400" cy="457200"/>
          </a:xfrm>
          <a:ln w="6350"/>
        </p:spPr>
        <p:txBody>
          <a:bodyPr lIns="91440" tIns="45720" rIns="91440" bIns="45720" anchor="ctr">
            <a:spAutoFit/>
          </a:bodyPr>
          <a:lstStyle>
            <a:lvl1pPr>
              <a:spcAft>
                <a:spcPct val="0"/>
              </a:spcAft>
              <a:tabLst>
                <a:tab pos="2463800" algn="l"/>
              </a:tabLst>
              <a:defRPr sz="2400" b="1"/>
            </a:lvl1pPr>
          </a:lstStyle>
          <a:p>
            <a:r>
              <a:rPr lang="en-US"/>
              <a:t>Click to edit Master subtitle style</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12"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Rectangle 72"/>
          <p:cNvSpPr>
            <a:spLocks noChangeArrowheads="1"/>
          </p:cNvSpPr>
          <p:nvPr userDrawn="1"/>
        </p:nvSpPr>
        <p:spPr bwMode="auto">
          <a:xfrm>
            <a:off x="60960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charset="-128"/>
                <a:cs typeface="+mn-cs"/>
              </a:rPr>
              <a:t>© </a:t>
            </a:r>
            <a:r>
              <a:rPr lang="en-US" b="1" dirty="0" smtClean="0">
                <a:latin typeface="Arial" charset="0"/>
                <a:ea typeface="ＭＳ Ｐゴシック" charset="-128"/>
                <a:cs typeface="+mn-cs"/>
              </a:rPr>
              <a:t>2014 </a:t>
            </a:r>
            <a:r>
              <a:rPr lang="en-US" b="1" dirty="0">
                <a:latin typeface="Arial" charset="0"/>
                <a:ea typeface="ＭＳ Ｐゴシック" charset="-128"/>
                <a:cs typeface="+mn-cs"/>
              </a:rPr>
              <a:t>Carnegie Mellon University</a:t>
            </a:r>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capec.mitre.or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jpeg"/><Relationship Id="rId7"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41.png"/><Relationship Id="rId18" Type="http://schemas.openxmlformats.org/officeDocument/2006/relationships/image" Target="../media/image46.jpeg"/><Relationship Id="rId26" Type="http://schemas.openxmlformats.org/officeDocument/2006/relationships/image" Target="../media/image54.jpeg"/><Relationship Id="rId3" Type="http://schemas.openxmlformats.org/officeDocument/2006/relationships/image" Target="../media/image31.png"/><Relationship Id="rId21" Type="http://schemas.openxmlformats.org/officeDocument/2006/relationships/image" Target="../media/image49.jpeg"/><Relationship Id="rId34" Type="http://schemas.openxmlformats.org/officeDocument/2006/relationships/image" Target="../media/image62.jp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5.png"/><Relationship Id="rId25" Type="http://schemas.openxmlformats.org/officeDocument/2006/relationships/image" Target="../media/image53.png"/><Relationship Id="rId33" Type="http://schemas.openxmlformats.org/officeDocument/2006/relationships/image" Target="../media/image61.jpeg"/><Relationship Id="rId2" Type="http://schemas.openxmlformats.org/officeDocument/2006/relationships/notesSlide" Target="../notesSlides/notesSlide32.xml"/><Relationship Id="rId16" Type="http://schemas.openxmlformats.org/officeDocument/2006/relationships/image" Target="../media/image44.png"/><Relationship Id="rId20" Type="http://schemas.openxmlformats.org/officeDocument/2006/relationships/image" Target="../media/image48.png"/><Relationship Id="rId29"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34.jpeg"/><Relationship Id="rId11" Type="http://schemas.openxmlformats.org/officeDocument/2006/relationships/image" Target="../media/image39.png"/><Relationship Id="rId24" Type="http://schemas.openxmlformats.org/officeDocument/2006/relationships/image" Target="../media/image52.jpeg"/><Relationship Id="rId32" Type="http://schemas.openxmlformats.org/officeDocument/2006/relationships/image" Target="../media/image60.jpeg"/><Relationship Id="rId5" Type="http://schemas.openxmlformats.org/officeDocument/2006/relationships/image" Target="../media/image33.jpeg"/><Relationship Id="rId15" Type="http://schemas.openxmlformats.org/officeDocument/2006/relationships/image" Target="../media/image43.jpeg"/><Relationship Id="rId23" Type="http://schemas.openxmlformats.org/officeDocument/2006/relationships/image" Target="../media/image51.png"/><Relationship Id="rId28" Type="http://schemas.openxmlformats.org/officeDocument/2006/relationships/image" Target="../media/image56.jpeg"/><Relationship Id="rId10" Type="http://schemas.openxmlformats.org/officeDocument/2006/relationships/image" Target="../media/image38.png"/><Relationship Id="rId19" Type="http://schemas.openxmlformats.org/officeDocument/2006/relationships/image" Target="../media/image47.jpeg"/><Relationship Id="rId31" Type="http://schemas.openxmlformats.org/officeDocument/2006/relationships/image" Target="../media/image59.jpeg"/><Relationship Id="rId4" Type="http://schemas.openxmlformats.org/officeDocument/2006/relationships/image" Target="../media/image32.jpeg"/><Relationship Id="rId9" Type="http://schemas.openxmlformats.org/officeDocument/2006/relationships/image" Target="../media/image37.jpeg"/><Relationship Id="rId14" Type="http://schemas.openxmlformats.org/officeDocument/2006/relationships/image" Target="../media/image42.png"/><Relationship Id="rId22" Type="http://schemas.openxmlformats.org/officeDocument/2006/relationships/image" Target="../media/image50.jpg"/><Relationship Id="rId27" Type="http://schemas.openxmlformats.org/officeDocument/2006/relationships/image" Target="../media/image55.png"/><Relationship Id="rId30" Type="http://schemas.openxmlformats.org/officeDocument/2006/relationships/image" Target="../media/image5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bsimm.co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66.jpeg"/><Relationship Id="rId7" Type="http://schemas.openxmlformats.org/officeDocument/2006/relationships/image" Target="../media/image69.gif"/><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8.png"/><Relationship Id="rId5" Type="http://schemas.microsoft.com/office/2007/relationships/hdphoto" Target="../media/hdphoto2.wdp"/><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cve.mitre.org/"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www.securityfocus.com/archive/1" TargetMode="External"/><Relationship Id="rId5" Type="http://schemas.openxmlformats.org/officeDocument/2006/relationships/hyperlink" Target="http://nvd.nist.gov/" TargetMode="External"/><Relationship Id="rId4" Type="http://schemas.openxmlformats.org/officeDocument/2006/relationships/hyperlink" Target="http://cwe.mitre.org/"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hyperlink" Target="http://www.stevemcconnell.com/articles/art04.htm"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22898147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r>
              <a:rPr lang="en-US" dirty="0" smtClean="0"/>
              <a:t>Example Security Practices - 1</a:t>
            </a:r>
            <a:endParaRPr lang="en-US" dirty="0"/>
          </a:p>
        </p:txBody>
      </p:sp>
      <p:sp>
        <p:nvSpPr>
          <p:cNvPr id="337923" name="Rectangle 3"/>
          <p:cNvSpPr>
            <a:spLocks noGrp="1" noChangeArrowheads="1"/>
          </p:cNvSpPr>
          <p:nvPr>
            <p:ph idx="1"/>
          </p:nvPr>
        </p:nvSpPr>
        <p:spPr/>
        <p:txBody>
          <a:bodyPr/>
          <a:lstStyle/>
          <a:p>
            <a:r>
              <a:rPr lang="en-US" dirty="0" smtClean="0"/>
              <a:t>Project management</a:t>
            </a:r>
          </a:p>
          <a:p>
            <a:pPr lvl="1"/>
            <a:r>
              <a:rPr lang="en-US" dirty="0" smtClean="0"/>
              <a:t>Enterprise software security framework</a:t>
            </a:r>
          </a:p>
          <a:p>
            <a:pPr lvl="1"/>
            <a:r>
              <a:rPr lang="en-US" dirty="0" smtClean="0"/>
              <a:t>Security development lifecycle</a:t>
            </a:r>
          </a:p>
          <a:p>
            <a:pPr lvl="1"/>
            <a:r>
              <a:rPr lang="en-US" dirty="0" smtClean="0"/>
              <a:t>Risk management and ongoing assessment</a:t>
            </a:r>
          </a:p>
          <a:p>
            <a:r>
              <a:rPr lang="en-US" dirty="0" smtClean="0"/>
              <a:t>Full lifecycle</a:t>
            </a:r>
          </a:p>
          <a:p>
            <a:pPr lvl="1"/>
            <a:r>
              <a:rPr lang="en-US" dirty="0" smtClean="0"/>
              <a:t>Attack patterns: a structured representation for how attackers think</a:t>
            </a:r>
          </a:p>
          <a:p>
            <a:pPr lvl="1"/>
            <a:r>
              <a:rPr lang="en-US" dirty="0" smtClean="0"/>
              <a:t>Assurance cases: demonstration that a system satisfies its security properties</a:t>
            </a:r>
          </a:p>
          <a:p>
            <a:r>
              <a:rPr lang="en-US" dirty="0" smtClean="0"/>
              <a:t>Requirements engineering</a:t>
            </a:r>
          </a:p>
          <a:p>
            <a:pPr lvl="1"/>
            <a:r>
              <a:rPr lang="en-US" dirty="0" smtClean="0"/>
              <a:t>Misuse/abuse cases: anticipate abnormal behavior</a:t>
            </a:r>
          </a:p>
          <a:p>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en-US" dirty="0" smtClean="0"/>
              <a:t>Example Security Practices - 2</a:t>
            </a:r>
            <a:endParaRPr lang="en-US" dirty="0"/>
          </a:p>
        </p:txBody>
      </p:sp>
      <p:sp>
        <p:nvSpPr>
          <p:cNvPr id="345091" name="Rectangle 3"/>
          <p:cNvSpPr>
            <a:spLocks noGrp="1" noChangeArrowheads="1"/>
          </p:cNvSpPr>
          <p:nvPr>
            <p:ph idx="1"/>
          </p:nvPr>
        </p:nvSpPr>
        <p:spPr/>
        <p:txBody>
          <a:bodyPr/>
          <a:lstStyle/>
          <a:p>
            <a:r>
              <a:rPr lang="en-US" dirty="0" smtClean="0"/>
              <a:t>Architecture and design</a:t>
            </a:r>
          </a:p>
          <a:p>
            <a:pPr lvl="1"/>
            <a:r>
              <a:rPr lang="en-US" dirty="0" smtClean="0"/>
              <a:t>Architectural risk analysis </a:t>
            </a:r>
          </a:p>
          <a:p>
            <a:r>
              <a:rPr lang="en-US" dirty="0" smtClean="0"/>
              <a:t>Code and test</a:t>
            </a:r>
          </a:p>
          <a:p>
            <a:pPr lvl="1"/>
            <a:r>
              <a:rPr lang="en-US" dirty="0" smtClean="0"/>
              <a:t>Secure code reviews</a:t>
            </a:r>
          </a:p>
          <a:p>
            <a:pPr lvl="1"/>
            <a:r>
              <a:rPr lang="en-US" dirty="0" smtClean="0"/>
              <a:t>White box, black box, and penetration testing</a:t>
            </a:r>
          </a:p>
          <a:p>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Software Assurance Lifecycle Models </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p:txBody>
          <a:bodyPr/>
          <a:lstStyle/>
          <a:p>
            <a:r>
              <a:rPr lang="en-US" dirty="0" smtClean="0"/>
              <a:t>Enterprise Software Security Framework</a:t>
            </a:r>
            <a:endParaRPr lang="en-US" dirty="0"/>
          </a:p>
        </p:txBody>
      </p:sp>
      <p:sp>
        <p:nvSpPr>
          <p:cNvPr id="478211" name="Rectangle 3"/>
          <p:cNvSpPr>
            <a:spLocks noGrp="1" noChangeArrowheads="1"/>
          </p:cNvSpPr>
          <p:nvPr>
            <p:ph idx="4294967295"/>
          </p:nvPr>
        </p:nvSpPr>
        <p:spPr>
          <a:xfrm>
            <a:off x="304800" y="1219200"/>
            <a:ext cx="8839200" cy="5105400"/>
          </a:xfrm>
        </p:spPr>
        <p:txBody>
          <a:bodyPr lIns="91428" tIns="45714" rIns="91428" bIns="45714"/>
          <a:lstStyle/>
          <a:p>
            <a:pPr marL="341313" indent="-228600" defTabSz="811213"/>
            <a:endParaRPr lang="en-US" sz="3000" dirty="0"/>
          </a:p>
          <a:p>
            <a:pPr marL="341313" indent="-228600" defTabSz="811213"/>
            <a:endParaRPr lang="en-US" sz="3000" dirty="0"/>
          </a:p>
        </p:txBody>
      </p:sp>
      <p:pic>
        <p:nvPicPr>
          <p:cNvPr id="478212" name="Picture 4" descr="SSE"/>
          <p:cNvPicPr>
            <a:picLocks noChangeAspect="1" noChangeArrowheads="1"/>
          </p:cNvPicPr>
          <p:nvPr/>
        </p:nvPicPr>
        <p:blipFill>
          <a:blip r:embed="rId3" cstate="print"/>
          <a:srcRect/>
          <a:stretch>
            <a:fillRect/>
          </a:stretch>
        </p:blipFill>
        <p:spPr bwMode="auto">
          <a:xfrm>
            <a:off x="304800" y="1066800"/>
            <a:ext cx="8610600" cy="4648200"/>
          </a:xfrm>
          <a:prstGeom prst="rect">
            <a:avLst/>
          </a:prstGeom>
          <a:noFill/>
        </p:spPr>
      </p:pic>
      <p:sp>
        <p:nvSpPr>
          <p:cNvPr id="478213" name="Text Box 5"/>
          <p:cNvSpPr txBox="1">
            <a:spLocks noChangeArrowheads="1"/>
          </p:cNvSpPr>
          <p:nvPr/>
        </p:nvSpPr>
        <p:spPr bwMode="auto">
          <a:xfrm>
            <a:off x="152400" y="5867400"/>
            <a:ext cx="8734425" cy="512763"/>
          </a:xfrm>
          <a:prstGeom prst="rect">
            <a:avLst/>
          </a:prstGeom>
          <a:noFill/>
          <a:ln w="9525">
            <a:noFill/>
            <a:miter lim="800000"/>
            <a:headEnd/>
            <a:tailEnd/>
          </a:ln>
          <a:effectLst/>
        </p:spPr>
        <p:txBody>
          <a:bodyPr wrap="none" lIns="92309" tIns="46154" rIns="92309" bIns="46154">
            <a:spAutoFit/>
          </a:bodyPr>
          <a:lstStyle/>
          <a:p>
            <a:pPr>
              <a:tabLst>
                <a:tab pos="292100" algn="l"/>
                <a:tab pos="571500" algn="l"/>
              </a:tabLst>
            </a:pPr>
            <a:r>
              <a:rPr lang="en-US" sz="1200" dirty="0"/>
              <a:t>Steven, John. “Adopting an Enterprise Software Security Framework.” </a:t>
            </a:r>
            <a:r>
              <a:rPr lang="en-US" sz="1200" i="1" dirty="0"/>
              <a:t>IEEE Security &amp; Privacy</a:t>
            </a:r>
            <a:r>
              <a:rPr lang="en-US" sz="1200" dirty="0"/>
              <a:t> </a:t>
            </a:r>
            <a:r>
              <a:rPr lang="en-US" sz="1200" i="1" dirty="0"/>
              <a:t>4</a:t>
            </a:r>
            <a:r>
              <a:rPr lang="en-US" sz="1200" dirty="0"/>
              <a:t>, 2 (March/April 2006): 84–87. </a:t>
            </a:r>
          </a:p>
          <a:p>
            <a:pPr>
              <a:tabLst>
                <a:tab pos="292100" algn="l"/>
                <a:tab pos="571500" algn="l"/>
              </a:tabLst>
            </a:pPr>
            <a:r>
              <a:rPr lang="en-US" sz="1200" dirty="0"/>
              <a:t>https://buildsecurityin.us-cert.gov/daisy/bsi/resources/published/series/bsi-ieee/568.html </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r>
              <a:rPr lang="en-US" dirty="0" smtClean="0"/>
              <a:t>SDLC with Defined Security Touchpoints</a:t>
            </a:r>
            <a:endParaRPr lang="en-US" dirty="0"/>
          </a:p>
        </p:txBody>
      </p:sp>
      <p:sp>
        <p:nvSpPr>
          <p:cNvPr id="484355" name="Rectangle 3"/>
          <p:cNvSpPr>
            <a:spLocks noGrp="1" noChangeArrowheads="1"/>
          </p:cNvSpPr>
          <p:nvPr>
            <p:ph idx="4294967295"/>
          </p:nvPr>
        </p:nvSpPr>
        <p:spPr>
          <a:xfrm>
            <a:off x="304800" y="1219200"/>
            <a:ext cx="8839200" cy="5105400"/>
          </a:xfrm>
        </p:spPr>
        <p:txBody>
          <a:bodyPr lIns="91428" tIns="45714" rIns="91428" bIns="45714"/>
          <a:lstStyle/>
          <a:p>
            <a:pPr marL="341313" indent="-228600" defTabSz="811213"/>
            <a:endParaRPr lang="en-US" sz="3000" dirty="0"/>
          </a:p>
          <a:p>
            <a:pPr marL="341313" indent="-228600" defTabSz="811213"/>
            <a:endParaRPr lang="en-US" sz="3000" dirty="0"/>
          </a:p>
        </p:txBody>
      </p:sp>
      <p:sp>
        <p:nvSpPr>
          <p:cNvPr id="484356" name="Text Box 4"/>
          <p:cNvSpPr txBox="1">
            <a:spLocks noChangeArrowheads="1"/>
          </p:cNvSpPr>
          <p:nvPr/>
        </p:nvSpPr>
        <p:spPr bwMode="auto">
          <a:xfrm>
            <a:off x="304800" y="5921375"/>
            <a:ext cx="8397875" cy="581025"/>
          </a:xfrm>
          <a:prstGeom prst="rect">
            <a:avLst/>
          </a:prstGeom>
          <a:noFill/>
          <a:ln w="9525">
            <a:noFill/>
            <a:miter lim="800000"/>
            <a:headEnd/>
            <a:tailEnd/>
          </a:ln>
          <a:effectLst/>
        </p:spPr>
        <p:txBody>
          <a:bodyPr wrap="none" lIns="92309" tIns="46154" rIns="92309" bIns="46154">
            <a:spAutoFit/>
          </a:bodyPr>
          <a:lstStyle/>
          <a:p>
            <a:pPr>
              <a:tabLst>
                <a:tab pos="292100" algn="l"/>
                <a:tab pos="571500" algn="l"/>
              </a:tabLst>
            </a:pPr>
            <a:r>
              <a:rPr lang="en-US" sz="1400" dirty="0"/>
              <a:t>SDLC: Software Development Life Cycle</a:t>
            </a:r>
          </a:p>
          <a:p>
            <a:pPr>
              <a:tabLst>
                <a:tab pos="292100" algn="l"/>
                <a:tab pos="571500" algn="l"/>
              </a:tabLst>
            </a:pPr>
            <a:r>
              <a:rPr lang="en-US" sz="1400" dirty="0"/>
              <a:t>McGraw, Gary. </a:t>
            </a:r>
            <a:r>
              <a:rPr lang="en-US" sz="1400" i="1" dirty="0"/>
              <a:t>Software Security: Building Security In</a:t>
            </a:r>
            <a:r>
              <a:rPr lang="en-US" sz="1400" dirty="0"/>
              <a:t>. Boston, MA: Addison-Wesley Professional, 2006.</a:t>
            </a:r>
          </a:p>
        </p:txBody>
      </p:sp>
      <p:pic>
        <p:nvPicPr>
          <p:cNvPr id="484357" name="Picture 5" descr="SSE"/>
          <p:cNvPicPr>
            <a:picLocks noChangeAspect="1" noChangeArrowheads="1"/>
          </p:cNvPicPr>
          <p:nvPr/>
        </p:nvPicPr>
        <p:blipFill>
          <a:blip r:embed="rId3" cstate="print"/>
          <a:srcRect/>
          <a:stretch>
            <a:fillRect/>
          </a:stretch>
        </p:blipFill>
        <p:spPr bwMode="auto">
          <a:xfrm>
            <a:off x="381000" y="1066800"/>
            <a:ext cx="8382000" cy="4800600"/>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lstStyle/>
          <a:p>
            <a:r>
              <a:rPr lang="en-US" dirty="0" smtClean="0"/>
              <a:t>Microsoft’s Security Development Lifecycle</a:t>
            </a:r>
            <a:endParaRPr lang="en-US" dirty="0"/>
          </a:p>
        </p:txBody>
      </p:sp>
      <p:sp>
        <p:nvSpPr>
          <p:cNvPr id="486403" name="Rectangle 3"/>
          <p:cNvSpPr>
            <a:spLocks noGrp="1" noChangeArrowheads="1"/>
          </p:cNvSpPr>
          <p:nvPr>
            <p:ph idx="4294967295"/>
          </p:nvPr>
        </p:nvSpPr>
        <p:spPr>
          <a:xfrm>
            <a:off x="304800" y="1219200"/>
            <a:ext cx="8839200" cy="5105400"/>
          </a:xfrm>
        </p:spPr>
        <p:txBody>
          <a:bodyPr lIns="91428" tIns="45714" rIns="91428" bIns="45714"/>
          <a:lstStyle/>
          <a:p>
            <a:pPr marL="341313" indent="-228600" defTabSz="811213"/>
            <a:endParaRPr lang="en-US" sz="3000" dirty="0"/>
          </a:p>
          <a:p>
            <a:pPr marL="341313" indent="-228600" defTabSz="811213"/>
            <a:endParaRPr lang="en-US" sz="3000" dirty="0"/>
          </a:p>
        </p:txBody>
      </p:sp>
      <p:sp>
        <p:nvSpPr>
          <p:cNvPr id="486404" name="Text Box 4"/>
          <p:cNvSpPr txBox="1">
            <a:spLocks noChangeArrowheads="1"/>
          </p:cNvSpPr>
          <p:nvPr/>
        </p:nvSpPr>
        <p:spPr bwMode="auto">
          <a:xfrm>
            <a:off x="288925" y="6129338"/>
            <a:ext cx="4005263" cy="274637"/>
          </a:xfrm>
          <a:prstGeom prst="rect">
            <a:avLst/>
          </a:prstGeom>
          <a:noFill/>
          <a:ln w="9525">
            <a:noFill/>
            <a:miter lim="800000"/>
            <a:headEnd/>
            <a:tailEnd/>
          </a:ln>
          <a:effectLst/>
        </p:spPr>
        <p:txBody>
          <a:bodyPr wrap="none" lIns="92309" tIns="46154" rIns="92309" bIns="46154">
            <a:spAutoFit/>
          </a:bodyPr>
          <a:lstStyle/>
          <a:p>
            <a:pPr>
              <a:tabLst>
                <a:tab pos="292100" algn="l"/>
                <a:tab pos="571500" algn="l"/>
              </a:tabLst>
            </a:pPr>
            <a:r>
              <a:rPr lang="en-US" sz="1200" dirty="0"/>
              <a:t>http://msdn2.microsoft.com/en-us/library/ms995349.aspx</a:t>
            </a:r>
          </a:p>
        </p:txBody>
      </p:sp>
      <p:pic>
        <p:nvPicPr>
          <p:cNvPr id="486405" name="Picture 5" descr="http://msdn2.microsoft.com/en-us/library/ms995349.sdl_02(en-us,msdn.10).gif"/>
          <p:cNvPicPr>
            <a:picLocks noChangeAspect="1" noChangeArrowheads="1"/>
          </p:cNvPicPr>
          <p:nvPr/>
        </p:nvPicPr>
        <p:blipFill>
          <a:blip r:embed="rId3" cstate="print"/>
          <a:srcRect/>
          <a:stretch>
            <a:fillRect/>
          </a:stretch>
        </p:blipFill>
        <p:spPr bwMode="auto">
          <a:xfrm>
            <a:off x="304800" y="1600200"/>
            <a:ext cx="8348663" cy="2514600"/>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p:txBody>
          <a:bodyPr/>
          <a:lstStyle/>
          <a:p>
            <a:r>
              <a:rPr lang="en-US" dirty="0" smtClean="0"/>
              <a:t>Assurent Software Security Lifecycle</a:t>
            </a:r>
            <a:endParaRPr lang="en-US" dirty="0"/>
          </a:p>
        </p:txBody>
      </p:sp>
      <p:sp>
        <p:nvSpPr>
          <p:cNvPr id="494595" name="Rectangle 3"/>
          <p:cNvSpPr>
            <a:spLocks noGrp="1" noChangeArrowheads="1"/>
          </p:cNvSpPr>
          <p:nvPr>
            <p:ph idx="4294967295"/>
          </p:nvPr>
        </p:nvSpPr>
        <p:spPr>
          <a:xfrm>
            <a:off x="304800" y="1219200"/>
            <a:ext cx="8839200" cy="5105400"/>
          </a:xfrm>
        </p:spPr>
        <p:txBody>
          <a:bodyPr lIns="91428" tIns="45714" rIns="91428" bIns="45714"/>
          <a:lstStyle/>
          <a:p>
            <a:pPr marL="341313" indent="-228600" defTabSz="811213"/>
            <a:endParaRPr lang="en-US" sz="3000" dirty="0"/>
          </a:p>
          <a:p>
            <a:pPr marL="341313" indent="-228600" defTabSz="811213"/>
            <a:endParaRPr lang="en-US" sz="3000" dirty="0"/>
          </a:p>
        </p:txBody>
      </p:sp>
      <p:sp>
        <p:nvSpPr>
          <p:cNvPr id="494596" name="Text Box 4"/>
          <p:cNvSpPr txBox="1">
            <a:spLocks noChangeArrowheads="1"/>
          </p:cNvSpPr>
          <p:nvPr/>
        </p:nvSpPr>
        <p:spPr bwMode="auto">
          <a:xfrm>
            <a:off x="288925" y="6154738"/>
            <a:ext cx="5273675" cy="304800"/>
          </a:xfrm>
          <a:prstGeom prst="rect">
            <a:avLst/>
          </a:prstGeom>
          <a:noFill/>
          <a:ln w="9525">
            <a:noFill/>
            <a:miter lim="800000"/>
            <a:headEnd/>
            <a:tailEnd/>
          </a:ln>
          <a:effectLst/>
        </p:spPr>
        <p:txBody>
          <a:bodyPr lIns="92309" tIns="46154" rIns="92309" bIns="46154">
            <a:spAutoFit/>
          </a:bodyPr>
          <a:lstStyle/>
          <a:p>
            <a:pPr>
              <a:tabLst>
                <a:tab pos="292100" algn="l"/>
                <a:tab pos="571500" algn="l"/>
              </a:tabLst>
            </a:pPr>
            <a:r>
              <a:rPr lang="en-US" sz="1400" dirty="0"/>
              <a:t>http://www.assurent.com/index.php?id=59</a:t>
            </a:r>
          </a:p>
        </p:txBody>
      </p:sp>
      <p:sp>
        <p:nvSpPr>
          <p:cNvPr id="494598" name="Rectangle 6"/>
          <p:cNvSpPr>
            <a:spLocks noChangeArrowheads="1"/>
          </p:cNvSpPr>
          <p:nvPr/>
        </p:nvSpPr>
        <p:spPr bwMode="auto">
          <a:xfrm>
            <a:off x="658813" y="1776413"/>
            <a:ext cx="7826375" cy="3305175"/>
          </a:xfrm>
          <a:prstGeom prst="rect">
            <a:avLst/>
          </a:prstGeom>
          <a:noFill/>
          <a:ln w="9525">
            <a:noFill/>
            <a:miter lim="800000"/>
            <a:headEnd/>
            <a:tailEnd/>
          </a:ln>
          <a:effectLst/>
        </p:spPr>
        <p:txBody>
          <a:bodyPr wrap="none" lIns="92309" tIns="46154" rIns="92309" bIns="46154" anchor="ctr">
            <a:spAutoFit/>
          </a:bodyPr>
          <a:lstStyle/>
          <a:p>
            <a:pPr eaLnBrk="0" hangingPunct="0">
              <a:spcBef>
                <a:spcPct val="0"/>
              </a:spcBef>
            </a:pPr>
            <a:r>
              <a:rPr lang="en-US" sz="2400" dirty="0"/>
              <a:t/>
            </a:r>
            <a:br>
              <a:rPr lang="en-US" sz="2400" dirty="0"/>
            </a:br>
            <a:endParaRPr lang="en-US" sz="2400" dirty="0"/>
          </a:p>
          <a:p>
            <a:pPr eaLnBrk="0" hangingPunct="0">
              <a:spcBef>
                <a:spcPct val="0"/>
              </a:spcBef>
            </a:pPr>
            <a:r>
              <a:rPr lang="en-US" sz="2400" dirty="0"/>
              <a:t>  </a:t>
            </a:r>
            <a:r>
              <a:rPr lang="en-US" sz="13900" dirty="0"/>
              <a:t> </a:t>
            </a:r>
            <a:r>
              <a:rPr lang="en-US" sz="2400" dirty="0"/>
              <a:t>                                                                                   </a:t>
            </a:r>
          </a:p>
          <a:p>
            <a:pPr eaLnBrk="0" hangingPunct="0">
              <a:spcBef>
                <a:spcPct val="0"/>
              </a:spcBef>
            </a:pPr>
            <a:endParaRPr lang="en-US" sz="2400" dirty="0"/>
          </a:p>
        </p:txBody>
      </p:sp>
      <p:pic>
        <p:nvPicPr>
          <p:cNvPr id="494599" name="Picture 7" descr="sdm-cycle"/>
          <p:cNvPicPr>
            <a:picLocks noChangeAspect="1" noChangeArrowheads="1"/>
          </p:cNvPicPr>
          <p:nvPr/>
        </p:nvPicPr>
        <p:blipFill>
          <a:blip r:embed="rId3" cstate="print"/>
          <a:srcRect/>
          <a:stretch>
            <a:fillRect/>
          </a:stretch>
        </p:blipFill>
        <p:spPr bwMode="auto">
          <a:xfrm>
            <a:off x="533400" y="1219200"/>
            <a:ext cx="7467600" cy="4578350"/>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r>
              <a:rPr lang="en-US" dirty="0" smtClean="0"/>
              <a:t>Assess Security Risk Across the SDLC</a:t>
            </a:r>
            <a:endParaRPr lang="en-US" dirty="0"/>
          </a:p>
        </p:txBody>
      </p:sp>
      <p:grpSp>
        <p:nvGrpSpPr>
          <p:cNvPr id="2" name="Group 3"/>
          <p:cNvGrpSpPr>
            <a:grpSpLocks/>
          </p:cNvGrpSpPr>
          <p:nvPr/>
        </p:nvGrpSpPr>
        <p:grpSpPr bwMode="auto">
          <a:xfrm>
            <a:off x="428625" y="2146300"/>
            <a:ext cx="8324850" cy="2227263"/>
            <a:chOff x="233" y="1662"/>
            <a:chExt cx="4662" cy="1251"/>
          </a:xfrm>
        </p:grpSpPr>
        <p:grpSp>
          <p:nvGrpSpPr>
            <p:cNvPr id="3" name="Group 4"/>
            <p:cNvGrpSpPr>
              <a:grpSpLocks/>
            </p:cNvGrpSpPr>
            <p:nvPr/>
          </p:nvGrpSpPr>
          <p:grpSpPr bwMode="auto">
            <a:xfrm>
              <a:off x="233" y="2210"/>
              <a:ext cx="4662" cy="703"/>
              <a:chOff x="239" y="2009"/>
              <a:chExt cx="4662" cy="703"/>
            </a:xfrm>
          </p:grpSpPr>
          <p:grpSp>
            <p:nvGrpSpPr>
              <p:cNvPr id="4" name="Group 5"/>
              <p:cNvGrpSpPr>
                <a:grpSpLocks/>
              </p:cNvGrpSpPr>
              <p:nvPr/>
            </p:nvGrpSpPr>
            <p:grpSpPr bwMode="auto">
              <a:xfrm>
                <a:off x="312" y="2085"/>
                <a:ext cx="4589" cy="546"/>
                <a:chOff x="312" y="2085"/>
                <a:chExt cx="4589" cy="546"/>
              </a:xfrm>
            </p:grpSpPr>
            <p:grpSp>
              <p:nvGrpSpPr>
                <p:cNvPr id="5" name="Group 6"/>
                <p:cNvGrpSpPr>
                  <a:grpSpLocks/>
                </p:cNvGrpSpPr>
                <p:nvPr/>
              </p:nvGrpSpPr>
              <p:grpSpPr bwMode="auto">
                <a:xfrm>
                  <a:off x="477" y="2255"/>
                  <a:ext cx="4032" cy="200"/>
                  <a:chOff x="477" y="2255"/>
                  <a:chExt cx="4032" cy="200"/>
                </a:xfrm>
              </p:grpSpPr>
              <p:sp>
                <p:nvSpPr>
                  <p:cNvPr id="447495" name="Line 7"/>
                  <p:cNvSpPr>
                    <a:spLocks noChangeShapeType="1"/>
                  </p:cNvSpPr>
                  <p:nvPr/>
                </p:nvSpPr>
                <p:spPr bwMode="auto">
                  <a:xfrm>
                    <a:off x="477" y="2355"/>
                    <a:ext cx="4032" cy="0"/>
                  </a:xfrm>
                  <a:prstGeom prst="line">
                    <a:avLst/>
                  </a:prstGeom>
                  <a:noFill/>
                  <a:ln w="38100">
                    <a:solidFill>
                      <a:schemeClr val="accent1"/>
                    </a:solidFill>
                    <a:round/>
                    <a:headEnd type="oval" w="med" len="med"/>
                    <a:tailEnd type="oval" w="med" len="med"/>
                  </a:ln>
                  <a:effectLst/>
                </p:spPr>
                <p:txBody>
                  <a:bodyPr wrap="none" anchor="ctr"/>
                  <a:lstStyle/>
                  <a:p>
                    <a:endParaRPr lang="en-US" dirty="0"/>
                  </a:p>
                </p:txBody>
              </p:sp>
              <p:sp>
                <p:nvSpPr>
                  <p:cNvPr id="447496" name="Line 8"/>
                  <p:cNvSpPr>
                    <a:spLocks noChangeShapeType="1"/>
                  </p:cNvSpPr>
                  <p:nvPr/>
                </p:nvSpPr>
                <p:spPr bwMode="auto">
                  <a:xfrm>
                    <a:off x="818"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497" name="Line 9"/>
                  <p:cNvSpPr>
                    <a:spLocks noChangeShapeType="1"/>
                  </p:cNvSpPr>
                  <p:nvPr/>
                </p:nvSpPr>
                <p:spPr bwMode="auto">
                  <a:xfrm>
                    <a:off x="1252"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498" name="Line 10"/>
                  <p:cNvSpPr>
                    <a:spLocks noChangeShapeType="1"/>
                  </p:cNvSpPr>
                  <p:nvPr/>
                </p:nvSpPr>
                <p:spPr bwMode="auto">
                  <a:xfrm>
                    <a:off x="1799"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499" name="Line 11"/>
                  <p:cNvSpPr>
                    <a:spLocks noChangeShapeType="1"/>
                  </p:cNvSpPr>
                  <p:nvPr/>
                </p:nvSpPr>
                <p:spPr bwMode="auto">
                  <a:xfrm>
                    <a:off x="2304"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500" name="Line 12"/>
                  <p:cNvSpPr>
                    <a:spLocks noChangeShapeType="1"/>
                  </p:cNvSpPr>
                  <p:nvPr/>
                </p:nvSpPr>
                <p:spPr bwMode="auto">
                  <a:xfrm>
                    <a:off x="2824"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501" name="Line 13"/>
                  <p:cNvSpPr>
                    <a:spLocks noChangeShapeType="1"/>
                  </p:cNvSpPr>
                  <p:nvPr/>
                </p:nvSpPr>
                <p:spPr bwMode="auto">
                  <a:xfrm>
                    <a:off x="3265" y="2255"/>
                    <a:ext cx="0" cy="200"/>
                  </a:xfrm>
                  <a:prstGeom prst="line">
                    <a:avLst/>
                  </a:prstGeom>
                  <a:noFill/>
                  <a:ln w="38100">
                    <a:solidFill>
                      <a:schemeClr val="accent1"/>
                    </a:solidFill>
                    <a:round/>
                    <a:headEnd/>
                    <a:tailEnd/>
                  </a:ln>
                  <a:effectLst/>
                </p:spPr>
                <p:txBody>
                  <a:bodyPr wrap="none" anchor="ctr"/>
                  <a:lstStyle/>
                  <a:p>
                    <a:endParaRPr lang="en-US" dirty="0"/>
                  </a:p>
                </p:txBody>
              </p:sp>
              <p:sp>
                <p:nvSpPr>
                  <p:cNvPr id="447502" name="Line 14"/>
                  <p:cNvSpPr>
                    <a:spLocks noChangeShapeType="1"/>
                  </p:cNvSpPr>
                  <p:nvPr/>
                </p:nvSpPr>
                <p:spPr bwMode="auto">
                  <a:xfrm>
                    <a:off x="3763" y="2255"/>
                    <a:ext cx="0" cy="200"/>
                  </a:xfrm>
                  <a:prstGeom prst="line">
                    <a:avLst/>
                  </a:prstGeom>
                  <a:noFill/>
                  <a:ln w="38100">
                    <a:solidFill>
                      <a:schemeClr val="accent1"/>
                    </a:solidFill>
                    <a:round/>
                    <a:headEnd/>
                    <a:tailEnd/>
                  </a:ln>
                  <a:effectLst/>
                </p:spPr>
                <p:txBody>
                  <a:bodyPr wrap="none" anchor="ctr"/>
                  <a:lstStyle/>
                  <a:p>
                    <a:endParaRPr lang="en-US" dirty="0"/>
                  </a:p>
                </p:txBody>
              </p:sp>
            </p:grpSp>
            <p:sp>
              <p:nvSpPr>
                <p:cNvPr id="447503" name="Text Box 15"/>
                <p:cNvSpPr txBox="1">
                  <a:spLocks noChangeArrowheads="1"/>
                </p:cNvSpPr>
                <p:nvPr/>
              </p:nvSpPr>
              <p:spPr bwMode="auto">
                <a:xfrm>
                  <a:off x="312" y="2445"/>
                  <a:ext cx="4589" cy="186"/>
                </a:xfrm>
                <a:prstGeom prst="rect">
                  <a:avLst/>
                </a:prstGeom>
                <a:noFill/>
                <a:ln w="38100">
                  <a:noFill/>
                  <a:miter lim="800000"/>
                  <a:headEnd/>
                  <a:tailEnd/>
                </a:ln>
                <a:effectLst/>
              </p:spPr>
              <p:txBody>
                <a:bodyPr lIns="91428" tIns="45714" rIns="91428" bIns="45714">
                  <a:spAutoFit/>
                </a:bodyPr>
                <a:lstStyle/>
                <a:p>
                  <a:pPr eaLnBrk="0" hangingPunct="0">
                    <a:spcBef>
                      <a:spcPct val="50000"/>
                    </a:spcBef>
                  </a:pPr>
                  <a:r>
                    <a:rPr lang="en-US" sz="1600" dirty="0">
                      <a:solidFill>
                        <a:schemeClr val="hlink"/>
                      </a:solidFill>
                    </a:rPr>
                    <a:t>concept        requirements                 build                   integration                        operation</a:t>
                  </a:r>
                </a:p>
              </p:txBody>
            </p:sp>
            <p:sp>
              <p:nvSpPr>
                <p:cNvPr id="447504" name="Text Box 16"/>
                <p:cNvSpPr txBox="1">
                  <a:spLocks noChangeArrowheads="1"/>
                </p:cNvSpPr>
                <p:nvPr/>
              </p:nvSpPr>
              <p:spPr bwMode="auto">
                <a:xfrm>
                  <a:off x="652" y="2085"/>
                  <a:ext cx="4136" cy="186"/>
                </a:xfrm>
                <a:prstGeom prst="rect">
                  <a:avLst/>
                </a:prstGeom>
                <a:noFill/>
                <a:ln w="38100">
                  <a:noFill/>
                  <a:miter lim="800000"/>
                  <a:headEnd/>
                  <a:tailEnd/>
                </a:ln>
                <a:effectLst/>
              </p:spPr>
              <p:txBody>
                <a:bodyPr lIns="91428" tIns="45714" rIns="91428" bIns="45714">
                  <a:spAutoFit/>
                </a:bodyPr>
                <a:lstStyle/>
                <a:p>
                  <a:pPr eaLnBrk="0" hangingPunct="0">
                    <a:spcBef>
                      <a:spcPct val="50000"/>
                    </a:spcBef>
                  </a:pPr>
                  <a:r>
                    <a:rPr lang="en-US" sz="1600" dirty="0">
                      <a:solidFill>
                        <a:schemeClr val="hlink"/>
                      </a:solidFill>
                    </a:rPr>
                    <a:t>RFP</a:t>
                  </a:r>
                  <a:r>
                    <a:rPr lang="en-US" sz="1600" dirty="0"/>
                    <a:t>                        </a:t>
                  </a:r>
                  <a:r>
                    <a:rPr lang="en-US" sz="1600" dirty="0">
                      <a:solidFill>
                        <a:schemeClr val="hlink"/>
                      </a:solidFill>
                    </a:rPr>
                    <a:t>design</a:t>
                  </a:r>
                  <a:r>
                    <a:rPr lang="en-US" sz="1600" dirty="0"/>
                    <a:t>                      </a:t>
                  </a:r>
                  <a:r>
                    <a:rPr lang="en-US" sz="1600" dirty="0">
                      <a:solidFill>
                        <a:schemeClr val="hlink"/>
                      </a:solidFill>
                    </a:rPr>
                    <a:t>testing</a:t>
                  </a:r>
                  <a:r>
                    <a:rPr lang="en-US" sz="1600" dirty="0"/>
                    <a:t>                    </a:t>
                  </a:r>
                  <a:r>
                    <a:rPr lang="en-US" sz="1600" dirty="0">
                      <a:solidFill>
                        <a:schemeClr val="hlink"/>
                      </a:solidFill>
                    </a:rPr>
                    <a:t>acceptance</a:t>
                  </a:r>
                </a:p>
              </p:txBody>
            </p:sp>
          </p:grpSp>
          <p:sp>
            <p:nvSpPr>
              <p:cNvPr id="447505" name="Rectangle 17"/>
              <p:cNvSpPr>
                <a:spLocks noChangeArrowheads="1"/>
              </p:cNvSpPr>
              <p:nvPr/>
            </p:nvSpPr>
            <p:spPr bwMode="auto">
              <a:xfrm>
                <a:off x="239" y="2011"/>
                <a:ext cx="701" cy="701"/>
              </a:xfrm>
              <a:prstGeom prst="rect">
                <a:avLst/>
              </a:prstGeom>
              <a:noFill/>
              <a:ln w="9525" algn="ctr">
                <a:solidFill>
                  <a:schemeClr val="tx1"/>
                </a:solidFill>
                <a:prstDash val="dash"/>
                <a:miter lim="800000"/>
                <a:headEnd/>
                <a:tailEnd/>
              </a:ln>
              <a:effectLst/>
            </p:spPr>
            <p:txBody>
              <a:bodyPr lIns="0" tIns="0" rIns="0" bIns="0" anchor="ctr">
                <a:spAutoFit/>
              </a:bodyPr>
              <a:lstStyle/>
              <a:p>
                <a:endParaRPr lang="en-US" dirty="0"/>
              </a:p>
            </p:txBody>
          </p:sp>
          <p:sp>
            <p:nvSpPr>
              <p:cNvPr id="447506" name="Rectangle 18"/>
              <p:cNvSpPr>
                <a:spLocks noChangeArrowheads="1"/>
              </p:cNvSpPr>
              <p:nvPr/>
            </p:nvSpPr>
            <p:spPr bwMode="auto">
              <a:xfrm>
                <a:off x="987" y="2010"/>
                <a:ext cx="2560" cy="701"/>
              </a:xfrm>
              <a:prstGeom prst="rect">
                <a:avLst/>
              </a:prstGeom>
              <a:noFill/>
              <a:ln w="9525" algn="ctr">
                <a:solidFill>
                  <a:schemeClr val="tx1"/>
                </a:solidFill>
                <a:prstDash val="dash"/>
                <a:miter lim="800000"/>
                <a:headEnd/>
                <a:tailEnd/>
              </a:ln>
              <a:effectLst/>
            </p:spPr>
            <p:txBody>
              <a:bodyPr lIns="0" tIns="0" rIns="0" bIns="0" anchor="ctr">
                <a:spAutoFit/>
              </a:bodyPr>
              <a:lstStyle/>
              <a:p>
                <a:endParaRPr lang="en-US" dirty="0"/>
              </a:p>
            </p:txBody>
          </p:sp>
          <p:sp>
            <p:nvSpPr>
              <p:cNvPr id="447507" name="Rectangle 19"/>
              <p:cNvSpPr>
                <a:spLocks noChangeArrowheads="1"/>
              </p:cNvSpPr>
              <p:nvPr/>
            </p:nvSpPr>
            <p:spPr bwMode="auto">
              <a:xfrm>
                <a:off x="3604" y="2009"/>
                <a:ext cx="1244" cy="701"/>
              </a:xfrm>
              <a:prstGeom prst="rect">
                <a:avLst/>
              </a:prstGeom>
              <a:noFill/>
              <a:ln w="9525" algn="ctr">
                <a:solidFill>
                  <a:schemeClr val="tx1"/>
                </a:solidFill>
                <a:prstDash val="dash"/>
                <a:miter lim="800000"/>
                <a:headEnd/>
                <a:tailEnd/>
              </a:ln>
              <a:effectLst/>
            </p:spPr>
            <p:txBody>
              <a:bodyPr lIns="0" tIns="0" rIns="0" bIns="0" anchor="ctr">
                <a:spAutoFit/>
              </a:bodyPr>
              <a:lstStyle/>
              <a:p>
                <a:endParaRPr lang="en-US" dirty="0"/>
              </a:p>
            </p:txBody>
          </p:sp>
        </p:grpSp>
        <p:sp>
          <p:nvSpPr>
            <p:cNvPr id="447508" name="Text Box 20"/>
            <p:cNvSpPr txBox="1">
              <a:spLocks noChangeArrowheads="1"/>
            </p:cNvSpPr>
            <p:nvPr/>
          </p:nvSpPr>
          <p:spPr bwMode="auto">
            <a:xfrm>
              <a:off x="267" y="1662"/>
              <a:ext cx="4461" cy="154"/>
            </a:xfrm>
            <a:prstGeom prst="rect">
              <a:avLst/>
            </a:prstGeom>
            <a:noFill/>
            <a:ln w="9525" algn="ctr">
              <a:noFill/>
              <a:miter lim="800000"/>
              <a:headEnd/>
              <a:tailEnd/>
            </a:ln>
            <a:effectLst/>
          </p:spPr>
          <p:txBody>
            <a:bodyPr lIns="0" tIns="0" rIns="0" bIns="0">
              <a:spAutoFit/>
            </a:bodyPr>
            <a:lstStyle/>
            <a:p>
              <a:pPr defTabSz="1027113">
                <a:spcBef>
                  <a:spcPct val="50000"/>
                </a:spcBef>
              </a:pPr>
              <a:r>
                <a:rPr lang="en-US" sz="1800" dirty="0"/>
                <a:t>Acquisition                                  Development                           Implementation</a:t>
              </a:r>
            </a:p>
          </p:txBody>
        </p:sp>
      </p:grpSp>
      <p:sp>
        <p:nvSpPr>
          <p:cNvPr id="447509" name="Oval 21"/>
          <p:cNvSpPr>
            <a:spLocks noChangeArrowheads="1"/>
          </p:cNvSpPr>
          <p:nvPr/>
        </p:nvSpPr>
        <p:spPr bwMode="auto">
          <a:xfrm>
            <a:off x="2044700" y="3319463"/>
            <a:ext cx="4165600" cy="1062037"/>
          </a:xfrm>
          <a:prstGeom prst="ellipse">
            <a:avLst/>
          </a:prstGeom>
          <a:noFill/>
          <a:ln w="38100" algn="ctr">
            <a:solidFill>
              <a:schemeClr val="accent2"/>
            </a:solidFill>
            <a:round/>
            <a:headEnd/>
            <a:tailEnd/>
          </a:ln>
          <a:effectLst/>
        </p:spPr>
        <p:txBody>
          <a:bodyPr lIns="0" tIns="0" rIns="0" bIns="0" anchor="ctr">
            <a:spAutoFit/>
          </a:bodyPr>
          <a:lstStyle/>
          <a:p>
            <a:endParaRPr lang="en-US" dirty="0"/>
          </a:p>
        </p:txBody>
      </p:sp>
      <p:sp>
        <p:nvSpPr>
          <p:cNvPr id="447510" name="Line 22"/>
          <p:cNvSpPr>
            <a:spLocks noChangeShapeType="1"/>
          </p:cNvSpPr>
          <p:nvPr/>
        </p:nvSpPr>
        <p:spPr bwMode="auto">
          <a:xfrm flipH="1" flipV="1">
            <a:off x="3760788" y="4319588"/>
            <a:ext cx="242887" cy="1225550"/>
          </a:xfrm>
          <a:prstGeom prst="line">
            <a:avLst/>
          </a:prstGeom>
          <a:noFill/>
          <a:ln w="28575">
            <a:solidFill>
              <a:schemeClr val="tx1"/>
            </a:solidFill>
            <a:round/>
            <a:headEnd/>
            <a:tailEnd type="triangle" w="med" len="med"/>
          </a:ln>
          <a:effectLst/>
        </p:spPr>
        <p:txBody>
          <a:bodyPr lIns="0" tIns="0" rIns="0" bIns="0">
            <a:spAutoFit/>
          </a:bodyPr>
          <a:lstStyle/>
          <a:p>
            <a:endParaRPr lang="en-US" dirty="0"/>
          </a:p>
        </p:txBody>
      </p:sp>
      <p:sp>
        <p:nvSpPr>
          <p:cNvPr id="447511" name="Line 23"/>
          <p:cNvSpPr>
            <a:spLocks noChangeShapeType="1"/>
          </p:cNvSpPr>
          <p:nvPr/>
        </p:nvSpPr>
        <p:spPr bwMode="auto">
          <a:xfrm flipV="1">
            <a:off x="4411663" y="4364038"/>
            <a:ext cx="442912" cy="1211262"/>
          </a:xfrm>
          <a:prstGeom prst="line">
            <a:avLst/>
          </a:prstGeom>
          <a:noFill/>
          <a:ln w="28575">
            <a:solidFill>
              <a:schemeClr val="tx1"/>
            </a:solidFill>
            <a:round/>
            <a:headEnd/>
            <a:tailEnd type="triangle" w="med" len="med"/>
          </a:ln>
          <a:effectLst/>
        </p:spPr>
        <p:txBody>
          <a:bodyPr lIns="0" tIns="0" rIns="0" bIns="0">
            <a:spAutoFit/>
          </a:bodyPr>
          <a:lstStyle/>
          <a:p>
            <a:endParaRPr lang="en-US" dirty="0"/>
          </a:p>
        </p:txBody>
      </p:sp>
      <p:sp>
        <p:nvSpPr>
          <p:cNvPr id="447512" name="Line 24"/>
          <p:cNvSpPr>
            <a:spLocks noChangeShapeType="1"/>
          </p:cNvSpPr>
          <p:nvPr/>
        </p:nvSpPr>
        <p:spPr bwMode="auto">
          <a:xfrm flipV="1">
            <a:off x="5180013" y="4186238"/>
            <a:ext cx="533400" cy="1366837"/>
          </a:xfrm>
          <a:prstGeom prst="line">
            <a:avLst/>
          </a:prstGeom>
          <a:noFill/>
          <a:ln w="28575">
            <a:solidFill>
              <a:schemeClr val="tx1"/>
            </a:solidFill>
            <a:round/>
            <a:headEnd/>
            <a:tailEnd type="triangle" w="med" len="med"/>
          </a:ln>
          <a:effectLst/>
        </p:spPr>
        <p:txBody>
          <a:bodyPr lIns="0" tIns="0" rIns="0" bIns="0">
            <a:spAutoFit/>
          </a:bodyPr>
          <a:lstStyle/>
          <a:p>
            <a:endParaRPr lang="en-US" dirty="0"/>
          </a:p>
        </p:txBody>
      </p:sp>
      <p:sp>
        <p:nvSpPr>
          <p:cNvPr id="447513" name="Text Box 25"/>
          <p:cNvSpPr txBox="1">
            <a:spLocks noChangeArrowheads="1"/>
          </p:cNvSpPr>
          <p:nvPr/>
        </p:nvSpPr>
        <p:spPr bwMode="auto">
          <a:xfrm>
            <a:off x="2530475" y="5634038"/>
            <a:ext cx="3836988" cy="274637"/>
          </a:xfrm>
          <a:prstGeom prst="rect">
            <a:avLst/>
          </a:prstGeom>
          <a:noFill/>
          <a:ln w="9525" algn="ctr">
            <a:noFill/>
            <a:miter lim="800000"/>
            <a:headEnd/>
            <a:tailEnd/>
          </a:ln>
          <a:effectLst/>
        </p:spPr>
        <p:txBody>
          <a:bodyPr lIns="0" tIns="0" rIns="0" bIns="0">
            <a:spAutoFit/>
          </a:bodyPr>
          <a:lstStyle/>
          <a:p>
            <a:pPr algn="ctr" defTabSz="1027113">
              <a:spcBef>
                <a:spcPct val="50000"/>
              </a:spcBef>
            </a:pPr>
            <a:r>
              <a:rPr lang="en-US" sz="1800" b="1" dirty="0"/>
              <a:t>Security Risk Analysis</a:t>
            </a:r>
          </a:p>
        </p:txBody>
      </p:sp>
      <p:sp>
        <p:nvSpPr>
          <p:cNvPr id="447514" name="Line 26"/>
          <p:cNvSpPr>
            <a:spLocks noChangeShapeType="1"/>
          </p:cNvSpPr>
          <p:nvPr/>
        </p:nvSpPr>
        <p:spPr bwMode="auto">
          <a:xfrm flipH="1" flipV="1">
            <a:off x="2795588" y="4257675"/>
            <a:ext cx="485775" cy="1266825"/>
          </a:xfrm>
          <a:prstGeom prst="line">
            <a:avLst/>
          </a:prstGeom>
          <a:noFill/>
          <a:ln w="28575">
            <a:solidFill>
              <a:schemeClr val="tx1"/>
            </a:solidFill>
            <a:round/>
            <a:headEnd/>
            <a:tailEnd type="triangle" w="med" len="med"/>
          </a:ln>
          <a:effectLst/>
        </p:spPr>
        <p:txBody>
          <a:bodyPr lIns="0" tIns="0" rIns="0" bIns="0">
            <a:spAutoFit/>
          </a:bodyPr>
          <a:lstStyle/>
          <a:p>
            <a:endParaRPr lang="en-US" dirty="0"/>
          </a:p>
        </p:txBody>
      </p:sp>
      <p:sp>
        <p:nvSpPr>
          <p:cNvPr id="447515" name="Oval 27"/>
          <p:cNvSpPr>
            <a:spLocks noChangeArrowheads="1"/>
          </p:cNvSpPr>
          <p:nvPr/>
        </p:nvSpPr>
        <p:spPr bwMode="auto">
          <a:xfrm>
            <a:off x="6357938" y="3314700"/>
            <a:ext cx="1851025" cy="1062038"/>
          </a:xfrm>
          <a:prstGeom prst="ellipse">
            <a:avLst/>
          </a:prstGeom>
          <a:noFill/>
          <a:ln w="38100" algn="ctr">
            <a:solidFill>
              <a:schemeClr val="accent2"/>
            </a:solidFill>
            <a:round/>
            <a:headEnd/>
            <a:tailEnd/>
          </a:ln>
          <a:effectLst/>
        </p:spPr>
        <p:txBody>
          <a:bodyPr lIns="0" tIns="0" rIns="0" bIns="0" anchor="ctr">
            <a:spAutoFit/>
          </a:bodyPr>
          <a:lstStyle/>
          <a:p>
            <a:endParaRPr lang="en-US" dirty="0"/>
          </a:p>
        </p:txBody>
      </p:sp>
      <p:sp>
        <p:nvSpPr>
          <p:cNvPr id="447516" name="Line 28"/>
          <p:cNvSpPr>
            <a:spLocks noChangeShapeType="1"/>
          </p:cNvSpPr>
          <p:nvPr/>
        </p:nvSpPr>
        <p:spPr bwMode="auto">
          <a:xfrm flipV="1">
            <a:off x="6015038" y="4338638"/>
            <a:ext cx="815975" cy="1290637"/>
          </a:xfrm>
          <a:prstGeom prst="line">
            <a:avLst/>
          </a:prstGeom>
          <a:noFill/>
          <a:ln w="28575">
            <a:solidFill>
              <a:schemeClr val="tx1"/>
            </a:solidFill>
            <a:round/>
            <a:headEnd/>
            <a:tailEnd type="triangle" w="med" len="med"/>
          </a:ln>
          <a:effectLst/>
        </p:spPr>
        <p:txBody>
          <a:bodyPr lIns="0" tIns="0" rIns="0" bIns="0">
            <a:spAutoFit/>
          </a:bodyPr>
          <a:lstStyle/>
          <a:p>
            <a:endParaRPr lang="en-US" dirty="0"/>
          </a:p>
        </p:txBody>
      </p:sp>
      <p:sp>
        <p:nvSpPr>
          <p:cNvPr id="447517" name="AutoShape 29"/>
          <p:cNvSpPr>
            <a:spLocks noChangeArrowheads="1"/>
          </p:cNvSpPr>
          <p:nvPr/>
        </p:nvSpPr>
        <p:spPr bwMode="auto">
          <a:xfrm flipH="1">
            <a:off x="3344863" y="2474913"/>
            <a:ext cx="4506912" cy="936625"/>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p:spPr>
        <p:txBody>
          <a:bodyPr wrap="none" anchor="ctr"/>
          <a:lstStyle/>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lstStyle/>
          <a:p>
            <a:r>
              <a:rPr lang="en-US" dirty="0" smtClean="0"/>
              <a:t>Discussion</a:t>
            </a:r>
            <a:endParaRPr lang="en-US" dirty="0"/>
          </a:p>
        </p:txBody>
      </p:sp>
      <p:sp>
        <p:nvSpPr>
          <p:cNvPr id="498691" name="Rectangle 3"/>
          <p:cNvSpPr>
            <a:spLocks noGrp="1" noChangeArrowheads="1"/>
          </p:cNvSpPr>
          <p:nvPr>
            <p:ph idx="1"/>
          </p:nvPr>
        </p:nvSpPr>
        <p:spPr/>
        <p:txBody>
          <a:bodyPr/>
          <a:lstStyle/>
          <a:p>
            <a:r>
              <a:rPr lang="en-US" dirty="0" smtClean="0"/>
              <a:t>Are any of these security lifecycle models familiar?</a:t>
            </a:r>
          </a:p>
          <a:p>
            <a:r>
              <a:rPr lang="en-US" dirty="0" smtClean="0"/>
              <a:t>Have you seen any of them in practice?</a:t>
            </a:r>
          </a:p>
          <a:p>
            <a:r>
              <a:rPr lang="en-US" dirty="0" smtClean="0"/>
              <a:t>Which look most like traditional development models?</a:t>
            </a:r>
            <a:endParaRPr lang="en-US" dirty="0"/>
          </a:p>
        </p:txBody>
      </p:sp>
    </p:spTree>
    <p:extLst>
      <p:ext uri="{BB962C8B-B14F-4D97-AF65-F5344CB8AC3E}">
        <p14:creationId xmlns:p14="http://schemas.microsoft.com/office/powerpoint/2010/main" val="392799524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US" dirty="0" smtClean="0"/>
              <a:t>Attack Patterns</a:t>
            </a:r>
            <a:endParaRPr lang="en-US" dirty="0"/>
          </a:p>
        </p:txBody>
      </p:sp>
      <p:sp>
        <p:nvSpPr>
          <p:cNvPr id="482307" name="Rectangle 3"/>
          <p:cNvSpPr>
            <a:spLocks noGrp="1" noChangeArrowheads="1"/>
          </p:cNvSpPr>
          <p:nvPr>
            <p:ph idx="1"/>
          </p:nvPr>
        </p:nvSpPr>
        <p:spPr/>
        <p:txBody>
          <a:bodyPr/>
          <a:lstStyle/>
          <a:p>
            <a:r>
              <a:rPr lang="en-US" dirty="0" smtClean="0"/>
              <a:t>Blueprint for creating an attack (like a sewing pattern)</a:t>
            </a:r>
          </a:p>
          <a:p>
            <a:r>
              <a:rPr lang="en-US" dirty="0" smtClean="0"/>
              <a:t>Consists of</a:t>
            </a:r>
          </a:p>
          <a:p>
            <a:pPr lvl="1"/>
            <a:r>
              <a:rPr lang="en-US" dirty="0" smtClean="0"/>
              <a:t>Attack prerequisites</a:t>
            </a:r>
          </a:p>
          <a:p>
            <a:pPr lvl="1"/>
            <a:r>
              <a:rPr lang="en-US" dirty="0" smtClean="0"/>
              <a:t>Attack description</a:t>
            </a:r>
          </a:p>
          <a:p>
            <a:pPr lvl="1"/>
            <a:r>
              <a:rPr lang="en-US" dirty="0" smtClean="0"/>
              <a:t>Related vulnerabilities</a:t>
            </a:r>
          </a:p>
          <a:p>
            <a:pPr lvl="1"/>
            <a:r>
              <a:rPr lang="en-US" dirty="0" smtClean="0"/>
              <a:t>Method of attack</a:t>
            </a:r>
            <a:endParaRPr lang="en-US" dirty="0"/>
          </a:p>
        </p:txBody>
      </p:sp>
      <p:sp>
        <p:nvSpPr>
          <p:cNvPr id="482308" name="Rectangle 4"/>
          <p:cNvSpPr>
            <a:spLocks noChangeArrowheads="1"/>
          </p:cNvSpPr>
          <p:nvPr/>
        </p:nvSpPr>
        <p:spPr bwMode="gray">
          <a:xfrm>
            <a:off x="3886200" y="2108200"/>
            <a:ext cx="4876800" cy="4267200"/>
          </a:xfrm>
          <a:prstGeom prst="rect">
            <a:avLst/>
          </a:prstGeom>
          <a:noFill/>
          <a:ln w="9525">
            <a:noFill/>
            <a:miter lim="800000"/>
            <a:headEnd/>
            <a:tailEnd/>
          </a:ln>
          <a:effectLst/>
        </p:spPr>
        <p:txBody>
          <a:bodyPr lIns="91428" tIns="45714" rIns="91428" bIns="45714"/>
          <a:lstStyle/>
          <a:p>
            <a:pPr marL="919162" lvl="1" indent="-342900" defTabSz="811213">
              <a:spcAft>
                <a:spcPts val="700"/>
              </a:spcAft>
              <a:buSzPct val="90000"/>
              <a:buFont typeface="Arial" panose="020B0604020202020204" pitchFamily="34" charset="0"/>
              <a:buChar char="•"/>
              <a:tabLst>
                <a:tab pos="1087438" algn="l"/>
              </a:tabLst>
            </a:pPr>
            <a:r>
              <a:rPr lang="en-US" sz="2400" dirty="0" smtClean="0">
                <a:solidFill>
                  <a:srgbClr val="3C4F82"/>
                </a:solidFill>
                <a:latin typeface="Calibri" panose="020F0502020204030204" pitchFamily="34" charset="0"/>
              </a:rPr>
              <a:t>Skills and </a:t>
            </a:r>
            <a:r>
              <a:rPr lang="en-US" sz="2400" dirty="0">
                <a:solidFill>
                  <a:srgbClr val="3C4F82"/>
                </a:solidFill>
                <a:latin typeface="Calibri" panose="020F0502020204030204" pitchFamily="34" charset="0"/>
              </a:rPr>
              <a:t>resources required to execute attack</a:t>
            </a:r>
          </a:p>
          <a:p>
            <a:pPr marL="919162" lvl="1" indent="-342900" defTabSz="811213">
              <a:spcAft>
                <a:spcPts val="700"/>
              </a:spcAft>
              <a:buSzPct val="90000"/>
              <a:buFont typeface="Arial" panose="020B0604020202020204" pitchFamily="34" charset="0"/>
              <a:buChar char="•"/>
              <a:tabLst>
                <a:tab pos="1087438" algn="l"/>
              </a:tabLst>
            </a:pPr>
            <a:r>
              <a:rPr lang="en-US" sz="2400" dirty="0">
                <a:solidFill>
                  <a:srgbClr val="3C4F82"/>
                </a:solidFill>
                <a:latin typeface="Calibri" panose="020F0502020204030204" pitchFamily="34" charset="0"/>
              </a:rPr>
              <a:t>Applicable contexts</a:t>
            </a:r>
          </a:p>
          <a:p>
            <a:pPr marL="919162" lvl="1" indent="-342900" defTabSz="811213">
              <a:spcAft>
                <a:spcPts val="700"/>
              </a:spcAft>
              <a:buSzPct val="90000"/>
              <a:buFont typeface="Arial" panose="020B0604020202020204" pitchFamily="34" charset="0"/>
              <a:buChar char="•"/>
              <a:tabLst>
                <a:tab pos="1087438" algn="l"/>
              </a:tabLst>
            </a:pPr>
            <a:r>
              <a:rPr lang="en-US" sz="2400" dirty="0">
                <a:solidFill>
                  <a:srgbClr val="3C4F82"/>
                </a:solidFill>
                <a:latin typeface="Calibri" panose="020F0502020204030204" pitchFamily="34" charset="0"/>
              </a:rPr>
              <a:t>Prevention </a:t>
            </a:r>
            <a:r>
              <a:rPr lang="en-US" sz="2400" dirty="0" smtClean="0">
                <a:solidFill>
                  <a:srgbClr val="3C4F82"/>
                </a:solidFill>
                <a:latin typeface="Calibri" panose="020F0502020204030204" pitchFamily="34" charset="0"/>
              </a:rPr>
              <a:t>and </a:t>
            </a:r>
            <a:r>
              <a:rPr lang="en-US" sz="2400" dirty="0">
                <a:solidFill>
                  <a:srgbClr val="3C4F82"/>
                </a:solidFill>
                <a:latin typeface="Calibri" panose="020F0502020204030204" pitchFamily="34" charset="0"/>
              </a:rPr>
              <a:t>mitigation strategies</a:t>
            </a:r>
          </a:p>
        </p:txBody>
      </p:sp>
      <p:pic>
        <p:nvPicPr>
          <p:cNvPr id="482309" name="Picture 5" descr="Attack-Patterns---1"/>
          <p:cNvPicPr>
            <a:picLocks noChangeAspect="1" noChangeArrowheads="1"/>
          </p:cNvPicPr>
          <p:nvPr/>
        </p:nvPicPr>
        <p:blipFill>
          <a:blip r:embed="rId3" cstate="print"/>
          <a:srcRect/>
          <a:stretch>
            <a:fillRect/>
          </a:stretch>
        </p:blipFill>
        <p:spPr bwMode="auto">
          <a:xfrm>
            <a:off x="228600" y="4343400"/>
            <a:ext cx="8743950" cy="1771650"/>
          </a:xfrm>
          <a:prstGeom prst="rect">
            <a:avLst/>
          </a:prstGeom>
          <a:noFill/>
        </p:spPr>
      </p:pic>
      <p:sp>
        <p:nvSpPr>
          <p:cNvPr id="482310" name="Text Box 6"/>
          <p:cNvSpPr txBox="1">
            <a:spLocks noChangeArrowheads="1"/>
          </p:cNvSpPr>
          <p:nvPr/>
        </p:nvSpPr>
        <p:spPr bwMode="auto">
          <a:xfrm>
            <a:off x="365125" y="6154738"/>
            <a:ext cx="8474075" cy="304800"/>
          </a:xfrm>
          <a:prstGeom prst="rect">
            <a:avLst/>
          </a:prstGeom>
          <a:noFill/>
          <a:ln w="9525">
            <a:noFill/>
            <a:miter lim="800000"/>
            <a:headEnd/>
            <a:tailEnd/>
          </a:ln>
          <a:effectLst/>
        </p:spPr>
        <p:txBody>
          <a:bodyPr lIns="92309" tIns="46154" rIns="92309" bIns="46154">
            <a:spAutoFit/>
          </a:bodyPr>
          <a:lstStyle/>
          <a:p>
            <a:pPr>
              <a:tabLst>
                <a:tab pos="292100" algn="l"/>
                <a:tab pos="571500" algn="l"/>
              </a:tabLst>
            </a:pPr>
            <a:r>
              <a:rPr lang="en-US" sz="1400" dirty="0"/>
              <a:t>Consult CAPEC: Common Attack Pattern Enumeration and Classification </a:t>
            </a:r>
            <a:r>
              <a:rPr lang="en-US" sz="1400" dirty="0">
                <a:hlinkClick r:id="rId4"/>
              </a:rPr>
              <a:t>http://capec.mitre.org/</a:t>
            </a:r>
            <a:endParaRPr lang="en-US" sz="14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0"/>
            <a:r>
              <a:rPr lang="en-US" sz="1200" dirty="0"/>
              <a:t>Copyright 2014 Carnegie Mellon University</a:t>
            </a:r>
            <a:br>
              <a:rPr lang="en-US" sz="1200" dirty="0"/>
            </a:br>
            <a:r>
              <a:rPr lang="en-US" sz="1200" dirty="0"/>
              <a:t/>
            </a:r>
            <a:br>
              <a:rPr lang="en-US" sz="1200" dirty="0"/>
            </a:br>
            <a:r>
              <a:rPr lang="en-US" sz="1200" dirty="0"/>
              <a:t>This material has been approved for public release and unlimited distribution except as restricted below.</a:t>
            </a:r>
            <a:br>
              <a:rPr lang="en-US" sz="1200" dirty="0"/>
            </a:br>
            <a:r>
              <a:rPr lang="en-US" sz="1200" dirty="0"/>
              <a:t/>
            </a:r>
            <a:br>
              <a:rPr lang="en-US" sz="1200" dirty="0"/>
            </a:br>
            <a:r>
              <a:rPr lang="en-US" sz="1200" dirty="0"/>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200" dirty="0"/>
            </a:br>
            <a:r>
              <a:rPr lang="en-US" sz="1200" dirty="0"/>
              <a:t/>
            </a:r>
            <a:br>
              <a:rPr lang="en-US" sz="1200" dirty="0"/>
            </a:br>
            <a:r>
              <a:rPr lang="en-US" sz="12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200" dirty="0"/>
            </a:br>
            <a:r>
              <a:rPr lang="en-US" sz="1200" dirty="0"/>
              <a:t/>
            </a:r>
            <a:br>
              <a:rPr lang="en-US" sz="1200" dirty="0"/>
            </a:br>
            <a:r>
              <a:rPr lang="en-US" sz="12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200" dirty="0"/>
            </a:br>
            <a:r>
              <a:rPr lang="en-US" sz="1200" dirty="0"/>
              <a:t/>
            </a:r>
            <a:br>
              <a:rPr lang="en-US" sz="1200" dirty="0"/>
            </a:br>
            <a:r>
              <a:rPr lang="en-US" sz="12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200" dirty="0"/>
            </a:br>
            <a:r>
              <a:rPr lang="en-US" sz="1200" dirty="0"/>
              <a:t/>
            </a:r>
            <a:br>
              <a:rPr lang="en-US" sz="1200" dirty="0"/>
            </a:br>
            <a:r>
              <a:rPr lang="en-US" sz="1200" dirty="0"/>
              <a:t>Although the rights granted by contract do not require course attendance to use this material for U.S. Government purposes, the SEI recommends attendance to ensure proper understanding.</a:t>
            </a:r>
            <a:br>
              <a:rPr lang="en-US" sz="1200" dirty="0"/>
            </a:br>
            <a:r>
              <a:rPr lang="en-US" sz="1200" dirty="0"/>
              <a:t/>
            </a:r>
            <a:br>
              <a:rPr lang="en-US" sz="1200" dirty="0"/>
            </a:br>
            <a:r>
              <a:rPr lang="en-US" sz="1200" dirty="0"/>
              <a:t>DM-0001136</a:t>
            </a:r>
            <a:r>
              <a:rPr lang="en-US" sz="1400" dirty="0"/>
              <a:t/>
            </a:r>
            <a:br>
              <a:rPr lang="en-US" sz="1400" dirty="0"/>
            </a:br>
            <a:endParaRPr lang="en-US" sz="1350" dirty="0" smtClean="0">
              <a:ea typeface="ＭＳ Ｐゴシック" pitchFamily="-107" charset="-128"/>
            </a:endParaRPr>
          </a:p>
        </p:txBody>
      </p:sp>
    </p:spTree>
    <p:extLst>
      <p:ext uri="{BB962C8B-B14F-4D97-AF65-F5344CB8AC3E}">
        <p14:creationId xmlns:p14="http://schemas.microsoft.com/office/powerpoint/2010/main" val="9998920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p:txBody>
          <a:bodyPr/>
          <a:lstStyle/>
          <a:p>
            <a:r>
              <a:rPr lang="en-US" dirty="0" smtClean="0"/>
              <a:t>Assurance Cases</a:t>
            </a:r>
            <a:endParaRPr lang="en-US" dirty="0"/>
          </a:p>
        </p:txBody>
      </p:sp>
      <p:sp>
        <p:nvSpPr>
          <p:cNvPr id="496643" name="Rectangle 3"/>
          <p:cNvSpPr>
            <a:spLocks noGrp="1" noChangeArrowheads="1"/>
          </p:cNvSpPr>
          <p:nvPr>
            <p:ph idx="1"/>
          </p:nvPr>
        </p:nvSpPr>
        <p:spPr/>
        <p:txBody>
          <a:bodyPr/>
          <a:lstStyle/>
          <a:p>
            <a:r>
              <a:rPr lang="en-US" dirty="0" smtClean="0"/>
              <a:t>Applicable during all phases of software development</a:t>
            </a:r>
          </a:p>
          <a:p>
            <a:r>
              <a:rPr lang="en-US" dirty="0" smtClean="0"/>
              <a:t>Similar to a legal case</a:t>
            </a:r>
          </a:p>
          <a:p>
            <a:r>
              <a:rPr lang="en-US" dirty="0" smtClean="0"/>
              <a:t>Presents arguments showing how a top-level claim is supported by evidence</a:t>
            </a:r>
          </a:p>
          <a:p>
            <a:pPr lvl="1"/>
            <a:r>
              <a:rPr lang="en-US" dirty="0" smtClean="0"/>
              <a:t>The system is acceptably secure.</a:t>
            </a:r>
          </a:p>
          <a:p>
            <a:pPr lvl="1"/>
            <a:r>
              <a:rPr lang="en-US" dirty="0" smtClean="0"/>
              <a:t>The system has none of the common coding defects that lead to security vulnerabilities.</a:t>
            </a:r>
          </a:p>
          <a:p>
            <a:r>
              <a:rPr lang="en-US" dirty="0" smtClean="0"/>
              <a:t>Considers people, process, and technology</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r>
              <a:rPr lang="en-US" dirty="0" smtClean="0"/>
              <a:t>Misuse/Abuse Cases</a:t>
            </a:r>
            <a:endParaRPr lang="en-US" dirty="0"/>
          </a:p>
        </p:txBody>
      </p:sp>
      <p:sp>
        <p:nvSpPr>
          <p:cNvPr id="347139" name="Rectangle 3"/>
          <p:cNvSpPr>
            <a:spLocks noGrp="1" noChangeArrowheads="1"/>
          </p:cNvSpPr>
          <p:nvPr>
            <p:ph idx="1"/>
          </p:nvPr>
        </p:nvSpPr>
        <p:spPr/>
        <p:txBody>
          <a:bodyPr/>
          <a:lstStyle/>
          <a:p>
            <a:r>
              <a:rPr lang="en-US" sz="2000" dirty="0" smtClean="0"/>
              <a:t>Document a priori how software should react to illegitimate use (can’ts and won’ts)</a:t>
            </a:r>
          </a:p>
          <a:p>
            <a:pPr lvl="1"/>
            <a:r>
              <a:rPr lang="en-US" sz="1800" dirty="0" smtClean="0"/>
              <a:t>Brainstorm with designers and software security experts</a:t>
            </a:r>
          </a:p>
          <a:p>
            <a:pPr lvl="2"/>
            <a:r>
              <a:rPr lang="en-US" sz="1600" dirty="0" smtClean="0"/>
              <a:t>How does the software distinguish between good and bad input?</a:t>
            </a:r>
          </a:p>
          <a:p>
            <a:pPr lvl="2"/>
            <a:r>
              <a:rPr lang="en-US" sz="1600" dirty="0" smtClean="0"/>
              <a:t>Between legitimate application vs. rogue application requests?</a:t>
            </a:r>
          </a:p>
          <a:p>
            <a:pPr lvl="2"/>
            <a:r>
              <a:rPr lang="en-US" sz="1600" dirty="0" smtClean="0"/>
              <a:t>How can an attacker disrupt software communication interfaces?</a:t>
            </a:r>
          </a:p>
          <a:p>
            <a:pPr lvl="2"/>
            <a:r>
              <a:rPr lang="en-US" sz="1600" dirty="0" smtClean="0"/>
              <a:t>Does the database server assume that the client manages all data access permissions?</a:t>
            </a:r>
          </a:p>
          <a:p>
            <a:r>
              <a:rPr lang="en-US" sz="2000" dirty="0" smtClean="0"/>
              <a:t>Ask:</a:t>
            </a:r>
          </a:p>
          <a:p>
            <a:pPr lvl="1"/>
            <a:r>
              <a:rPr lang="en-US" sz="1800" dirty="0" smtClean="0"/>
              <a:t>What assumptions are implicit in our system?</a:t>
            </a:r>
          </a:p>
          <a:p>
            <a:pPr lvl="1"/>
            <a:r>
              <a:rPr lang="en-US" sz="1800" dirty="0" smtClean="0"/>
              <a:t>What things make our assumptions false?</a:t>
            </a:r>
          </a:p>
          <a:p>
            <a:pPr lvl="1"/>
            <a:r>
              <a:rPr lang="en-US" sz="1800" dirty="0" smtClean="0"/>
              <a:t>What are some candidate attacks (consult attack patterns)?</a:t>
            </a:r>
          </a:p>
          <a:p>
            <a:r>
              <a:rPr lang="en-US" sz="2000" dirty="0" smtClean="0"/>
              <a:t>Strike a balance between cost and value</a:t>
            </a:r>
          </a:p>
          <a:p>
            <a:pPr lvl="1"/>
            <a:r>
              <a:rPr lang="en-US" sz="1800" dirty="0" smtClean="0"/>
              <a:t>Prioritize which cases to develop</a:t>
            </a:r>
          </a:p>
          <a:p>
            <a:pPr lvl="1"/>
            <a:r>
              <a:rPr lang="en-US" sz="1800" dirty="0" smtClean="0"/>
              <a:t>Risk analysis helps guide case selection</a:t>
            </a:r>
            <a:endParaRPr lang="en-US"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lstStyle/>
          <a:p>
            <a:r>
              <a:rPr lang="en-US" dirty="0" smtClean="0"/>
              <a:t>Architecture and Design</a:t>
            </a:r>
            <a:endParaRPr lang="en-US" dirty="0"/>
          </a:p>
        </p:txBody>
      </p:sp>
      <p:sp>
        <p:nvSpPr>
          <p:cNvPr id="498691" name="Rectangle 3"/>
          <p:cNvSpPr>
            <a:spLocks noGrp="1" noChangeArrowheads="1"/>
          </p:cNvSpPr>
          <p:nvPr>
            <p:ph idx="1"/>
          </p:nvPr>
        </p:nvSpPr>
        <p:spPr/>
        <p:txBody>
          <a:bodyPr/>
          <a:lstStyle/>
          <a:p>
            <a:r>
              <a:rPr lang="en-US" dirty="0" smtClean="0"/>
              <a:t>Not the same as security architecture </a:t>
            </a:r>
          </a:p>
          <a:p>
            <a:pPr lvl="1"/>
            <a:r>
              <a:rPr lang="en-US" dirty="0" smtClean="0"/>
              <a:t>architecture of security components (firewalls, IDS, other sensors, network monitoring points, etc.)</a:t>
            </a:r>
          </a:p>
          <a:p>
            <a:r>
              <a:rPr lang="en-US" dirty="0" smtClean="0"/>
              <a:t>Architectural Risk Analysis</a:t>
            </a:r>
          </a:p>
          <a:p>
            <a:pPr lvl="1"/>
            <a:r>
              <a:rPr lang="en-US" dirty="0" smtClean="0"/>
              <a:t>software characterization</a:t>
            </a:r>
          </a:p>
          <a:p>
            <a:pPr lvl="1"/>
            <a:r>
              <a:rPr lang="en-US" dirty="0" smtClean="0"/>
              <a:t>threat analysis</a:t>
            </a:r>
          </a:p>
          <a:p>
            <a:pPr lvl="1"/>
            <a:r>
              <a:rPr lang="en-US" dirty="0" smtClean="0"/>
              <a:t>architectural vulnerability assessment</a:t>
            </a:r>
          </a:p>
          <a:p>
            <a:pPr lvl="1"/>
            <a:r>
              <a:rPr lang="en-US" dirty="0" smtClean="0"/>
              <a:t>risk likelihood determination</a:t>
            </a:r>
          </a:p>
          <a:p>
            <a:pPr lvl="1"/>
            <a:r>
              <a:rPr lang="en-US" dirty="0" smtClean="0"/>
              <a:t>risk impact determination</a:t>
            </a:r>
          </a:p>
          <a:p>
            <a:pPr lvl="1"/>
            <a:r>
              <a:rPr lang="en-US" dirty="0" smtClean="0"/>
              <a:t>risk mitigation planning </a:t>
            </a:r>
          </a:p>
          <a:p>
            <a:r>
              <a:rPr lang="en-US" dirty="0" smtClean="0"/>
              <a:t>Perform inspections and peer reviews</a:t>
            </a:r>
            <a:endParaRPr lang="en-US" dirty="0"/>
          </a:p>
        </p:txBody>
      </p:sp>
    </p:spTree>
    <p:extLst>
      <p:ext uri="{BB962C8B-B14F-4D97-AF65-F5344CB8AC3E}">
        <p14:creationId xmlns:p14="http://schemas.microsoft.com/office/powerpoint/2010/main" val="90114803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p:txBody>
          <a:bodyPr/>
          <a:lstStyle/>
          <a:p>
            <a:r>
              <a:rPr lang="en-US" dirty="0" smtClean="0"/>
              <a:t>Secure Code Review/Scanning</a:t>
            </a:r>
            <a:endParaRPr lang="en-US" dirty="0"/>
          </a:p>
        </p:txBody>
      </p:sp>
      <p:sp>
        <p:nvSpPr>
          <p:cNvPr id="500739" name="Rectangle 3"/>
          <p:cNvSpPr>
            <a:spLocks noGrp="1" noChangeArrowheads="1"/>
          </p:cNvSpPr>
          <p:nvPr>
            <p:ph idx="1"/>
          </p:nvPr>
        </p:nvSpPr>
        <p:spPr/>
        <p:txBody>
          <a:bodyPr/>
          <a:lstStyle/>
          <a:p>
            <a:r>
              <a:rPr lang="en-US" sz="2000" dirty="0" smtClean="0"/>
              <a:t>Adopt a secure coding standard</a:t>
            </a:r>
          </a:p>
          <a:p>
            <a:pPr lvl="1"/>
            <a:r>
              <a:rPr lang="en-US" sz="1800" dirty="0" smtClean="0"/>
              <a:t>Validate input</a:t>
            </a:r>
          </a:p>
          <a:p>
            <a:pPr lvl="1"/>
            <a:r>
              <a:rPr lang="en-US" sz="1800" dirty="0" smtClean="0"/>
              <a:t>Perform bounds checking (buffer overflows)</a:t>
            </a:r>
          </a:p>
          <a:p>
            <a:pPr lvl="1"/>
            <a:r>
              <a:rPr lang="en-US" sz="1800" dirty="0" smtClean="0"/>
              <a:t>Check for conditions that could lead to exceptions</a:t>
            </a:r>
          </a:p>
          <a:p>
            <a:pPr lvl="1"/>
            <a:r>
              <a:rPr lang="en-US" sz="1800" dirty="0" smtClean="0"/>
              <a:t>Base access decisions on permission, not exclusion (default deny)</a:t>
            </a:r>
          </a:p>
          <a:p>
            <a:pPr lvl="1"/>
            <a:r>
              <a:rPr lang="en-US" sz="1800" dirty="0" smtClean="0"/>
              <a:t>Enforce the principle of least privilege for processes</a:t>
            </a:r>
          </a:p>
          <a:p>
            <a:pPr lvl="2"/>
            <a:r>
              <a:rPr lang="en-US" sz="1600" dirty="0" smtClean="0"/>
              <a:t>Time out elevated privileges</a:t>
            </a:r>
          </a:p>
          <a:p>
            <a:pPr lvl="1"/>
            <a:r>
              <a:rPr lang="en-US" sz="1800" dirty="0" smtClean="0"/>
              <a:t>Sanitize data sent to other systems</a:t>
            </a:r>
          </a:p>
          <a:p>
            <a:pPr lvl="1"/>
            <a:r>
              <a:rPr lang="en-US" sz="1800" dirty="0" smtClean="0"/>
              <a:t>Guard against race conditions (infinite loops, deadlocks, resource collisions)</a:t>
            </a:r>
          </a:p>
          <a:p>
            <a:pPr lvl="1"/>
            <a:r>
              <a:rPr lang="en-US" sz="1800" dirty="0" smtClean="0"/>
              <a:t>Review code against attack patterns and misuse/abuse cases</a:t>
            </a:r>
          </a:p>
          <a:p>
            <a:r>
              <a:rPr lang="en-US" sz="2000" dirty="0" smtClean="0"/>
              <a:t>Conduct structured code inspections and peer review of source code</a:t>
            </a:r>
          </a:p>
          <a:p>
            <a:r>
              <a:rPr lang="en-US" sz="2000" dirty="0" smtClean="0"/>
              <a:t>Use static source code analysis tools</a:t>
            </a:r>
            <a:endParaRPr lang="en-US" sz="2000"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dirty="0" smtClean="0"/>
              <a:t>Security Testing - 1</a:t>
            </a:r>
            <a:endParaRPr lang="en-US" dirty="0"/>
          </a:p>
        </p:txBody>
      </p:sp>
      <p:sp>
        <p:nvSpPr>
          <p:cNvPr id="377859" name="Rectangle 3"/>
          <p:cNvSpPr>
            <a:spLocks noGrp="1" noChangeArrowheads="1"/>
          </p:cNvSpPr>
          <p:nvPr>
            <p:ph idx="1"/>
          </p:nvPr>
        </p:nvSpPr>
        <p:spPr>
          <a:xfrm>
            <a:off x="304801" y="1143000"/>
            <a:ext cx="5867400" cy="4953000"/>
          </a:xfrm>
        </p:spPr>
        <p:txBody>
          <a:bodyPr/>
          <a:lstStyle/>
          <a:p>
            <a:r>
              <a:rPr lang="en-US" dirty="0" smtClean="0"/>
              <a:t>Test approach and selection determined based on risk analysis</a:t>
            </a:r>
          </a:p>
          <a:p>
            <a:pPr lvl="1"/>
            <a:r>
              <a:rPr lang="en-US" dirty="0" smtClean="0"/>
              <a:t>Use attack patterns and abuse cases</a:t>
            </a:r>
          </a:p>
          <a:p>
            <a:r>
              <a:rPr lang="en-US" dirty="0" smtClean="0"/>
              <a:t>Emphasizes what an application should not do</a:t>
            </a:r>
          </a:p>
          <a:p>
            <a:pPr lvl="1"/>
            <a:r>
              <a:rPr lang="en-US" dirty="0" smtClean="0"/>
              <a:t>“Unauthorized users should not be able to access data.”</a:t>
            </a:r>
          </a:p>
          <a:p>
            <a:pPr lvl="2"/>
            <a:r>
              <a:rPr lang="en-US" dirty="0" smtClean="0"/>
              <a:t>Validate least privilege</a:t>
            </a:r>
          </a:p>
          <a:p>
            <a:pPr lvl="2"/>
            <a:r>
              <a:rPr lang="en-US" dirty="0" smtClean="0"/>
              <a:t>Time-limited escalation of privilege</a:t>
            </a:r>
          </a:p>
          <a:p>
            <a:pPr lvl="2"/>
            <a:r>
              <a:rPr lang="en-US" dirty="0" smtClean="0"/>
              <a:t>Disable account after x unsuccessful login attempts</a:t>
            </a:r>
            <a:endParaRPr lang="en-US" dirty="0"/>
          </a:p>
        </p:txBody>
      </p:sp>
      <p:pic>
        <p:nvPicPr>
          <p:cNvPr id="377860" name="Picture 4" descr="archetuecture"/>
          <p:cNvPicPr>
            <a:picLocks noChangeAspect="1" noChangeArrowheads="1"/>
          </p:cNvPicPr>
          <p:nvPr/>
        </p:nvPicPr>
        <p:blipFill>
          <a:blip r:embed="rId3" cstate="print"/>
          <a:srcRect/>
          <a:stretch>
            <a:fillRect/>
          </a:stretch>
        </p:blipFill>
        <p:spPr bwMode="auto">
          <a:xfrm>
            <a:off x="6172200" y="1447800"/>
            <a:ext cx="2800350" cy="3924300"/>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p:txBody>
          <a:bodyPr/>
          <a:lstStyle/>
          <a:p>
            <a:r>
              <a:rPr lang="en-US" dirty="0" smtClean="0"/>
              <a:t>Security Testing - 2</a:t>
            </a:r>
            <a:endParaRPr lang="en-US" dirty="0"/>
          </a:p>
        </p:txBody>
      </p:sp>
      <p:sp>
        <p:nvSpPr>
          <p:cNvPr id="390147" name="Rectangle 3"/>
          <p:cNvSpPr>
            <a:spLocks noGrp="1" noChangeArrowheads="1"/>
          </p:cNvSpPr>
          <p:nvPr>
            <p:ph idx="1"/>
          </p:nvPr>
        </p:nvSpPr>
        <p:spPr/>
        <p:txBody>
          <a:bodyPr/>
          <a:lstStyle/>
          <a:p>
            <a:r>
              <a:rPr lang="en-US" dirty="0" smtClean="0"/>
              <a:t>White box testing</a:t>
            </a:r>
          </a:p>
          <a:p>
            <a:pPr lvl="1"/>
            <a:r>
              <a:rPr lang="en-US" dirty="0" smtClean="0"/>
              <a:t>validate design decisions and assumptions</a:t>
            </a:r>
          </a:p>
          <a:p>
            <a:pPr lvl="1"/>
            <a:r>
              <a:rPr lang="en-US" dirty="0" smtClean="0"/>
              <a:t>analyze data, control, information flows; coding practices; exception and error handling</a:t>
            </a:r>
          </a:p>
          <a:p>
            <a:r>
              <a:rPr lang="en-US" dirty="0" smtClean="0"/>
              <a:t>Black box testing</a:t>
            </a:r>
          </a:p>
          <a:p>
            <a:pPr lvl="1"/>
            <a:r>
              <a:rPr lang="en-US" dirty="0" smtClean="0"/>
              <a:t>focus on externally visible behavior </a:t>
            </a:r>
          </a:p>
          <a:p>
            <a:pPr lvl="1"/>
            <a:r>
              <a:rPr lang="en-US" dirty="0" smtClean="0"/>
              <a:t>examine requirements, protocols, interfaces, attempted attacks</a:t>
            </a:r>
          </a:p>
          <a:p>
            <a:pPr lvl="1"/>
            <a:r>
              <a:rPr lang="en-US" dirty="0" smtClean="0"/>
              <a:t>vulnerability scanning is one example</a:t>
            </a:r>
          </a:p>
          <a:p>
            <a:r>
              <a:rPr lang="en-US" dirty="0" smtClean="0"/>
              <a:t>Penetration testing (revised)</a:t>
            </a:r>
          </a:p>
          <a:p>
            <a:pPr lvl="1"/>
            <a:r>
              <a:rPr lang="en-US" dirty="0" smtClean="0"/>
              <a:t>final production environment; final configuration</a:t>
            </a:r>
          </a:p>
          <a:p>
            <a:pPr lvl="1"/>
            <a:r>
              <a:rPr lang="en-US" dirty="0" smtClean="0"/>
              <a:t>structured to demonstrate impact of likely risks</a:t>
            </a: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Software Assurance Maturity Models and Frameworks </a:t>
            </a:r>
            <a:r>
              <a:rPr lang="en-US" sz="2400" b="1" dirty="0" smtClean="0">
                <a:latin typeface="Calibri" panose="020F0502020204030204" pitchFamily="34" charset="0"/>
              </a:rPr>
              <a:t>(Developed </a:t>
            </a:r>
            <a:r>
              <a:rPr lang="en-US" sz="2400" b="1" dirty="0">
                <a:latin typeface="Calibri" panose="020F0502020204030204" pitchFamily="34" charset="0"/>
              </a:rPr>
              <a:t>by Dan </a:t>
            </a:r>
            <a:r>
              <a:rPr lang="en-US" sz="2400" b="1" dirty="0" smtClean="0">
                <a:latin typeface="Calibri" panose="020F0502020204030204" pitchFamily="34" charset="0"/>
              </a:rPr>
              <a:t>Reddy, EMC-2)</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BSIMM3[flat].jpg"/>
          <p:cNvPicPr>
            <a:picLocks noChangeAspect="1"/>
          </p:cNvPicPr>
          <p:nvPr/>
        </p:nvPicPr>
        <p:blipFill>
          <a:blip r:embed="rId3" cstate="print">
            <a:extLst>
              <a:ext uri="{BEBA8EAE-BF5A-486C-A8C5-ECC9F3942E4B}">
                <a14:imgProps xmlns:a14="http://schemas.microsoft.com/office/drawing/2010/main">
                  <a14:imgLayer r:embed="rId4">
                    <a14:imgEffect>
                      <a14:sharpenSoften amount="10000"/>
                    </a14:imgEffect>
                  </a14:imgLayer>
                </a14:imgProps>
              </a:ext>
              <a:ext uri="{28A0092B-C50C-407E-A947-70E740481C1C}">
                <a14:useLocalDpi xmlns:a14="http://schemas.microsoft.com/office/drawing/2010/main" val="0"/>
              </a:ext>
            </a:extLst>
          </a:blip>
          <a:srcRect/>
          <a:stretch>
            <a:fillRect/>
          </a:stretch>
        </p:blipFill>
        <p:spPr bwMode="auto">
          <a:xfrm>
            <a:off x="4505819" y="4174165"/>
            <a:ext cx="1008856" cy="98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250347" y="4367318"/>
            <a:ext cx="1255472" cy="461665"/>
          </a:xfrm>
          <a:prstGeom prst="rect">
            <a:avLst/>
          </a:prstGeom>
          <a:noFill/>
        </p:spPr>
        <p:txBody>
          <a:bodyPr wrap="none" rtlCol="0">
            <a:spAutoFit/>
          </a:bodyPr>
          <a:lstStyle/>
          <a:p>
            <a:pPr fontAlgn="auto">
              <a:spcBef>
                <a:spcPts val="0"/>
              </a:spcBef>
              <a:spcAft>
                <a:spcPts val="0"/>
              </a:spcAft>
            </a:pPr>
            <a:r>
              <a:rPr lang="en-US" sz="2400" dirty="0" smtClean="0">
                <a:solidFill>
                  <a:srgbClr val="3892D0"/>
                </a:solidFill>
                <a:latin typeface="Verdana"/>
                <a:ea typeface="+mn-ea"/>
              </a:rPr>
              <a:t>BSIMM</a:t>
            </a:r>
            <a:endParaRPr lang="en-US" sz="2400" dirty="0">
              <a:solidFill>
                <a:srgbClr val="3892D0"/>
              </a:solidFill>
              <a:latin typeface="Verdana"/>
              <a:ea typeface="+mn-ea"/>
            </a:endParaRPr>
          </a:p>
        </p:txBody>
      </p:sp>
      <p:sp>
        <p:nvSpPr>
          <p:cNvPr id="4" name="Title 3"/>
          <p:cNvSpPr>
            <a:spLocks noGrp="1"/>
          </p:cNvSpPr>
          <p:nvPr>
            <p:ph type="title"/>
          </p:nvPr>
        </p:nvSpPr>
        <p:spPr/>
        <p:txBody>
          <a:bodyPr/>
          <a:lstStyle/>
          <a:p>
            <a:r>
              <a:rPr lang="en-US" dirty="0" smtClean="0"/>
              <a:t>Product Security Office: Delivers Product Security from Concept to Customer</a:t>
            </a:r>
            <a:endParaRPr lang="en-US" dirty="0"/>
          </a:p>
        </p:txBody>
      </p:sp>
      <p:sp>
        <p:nvSpPr>
          <p:cNvPr id="6" name="Rounded Rectangle 5"/>
          <p:cNvSpPr/>
          <p:nvPr/>
        </p:nvSpPr>
        <p:spPr>
          <a:xfrm>
            <a:off x="1600200" y="1231900"/>
            <a:ext cx="1828800" cy="1295400"/>
          </a:xfrm>
          <a:prstGeom prst="roundRect">
            <a:avLst/>
          </a:prstGeom>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1" dirty="0" smtClean="0">
                <a:solidFill>
                  <a:schemeClr val="tx1"/>
                </a:solidFill>
              </a:rPr>
              <a:t>Security Development Lifecycle</a:t>
            </a:r>
            <a:endParaRPr lang="en-US" sz="1600" b="1" dirty="0">
              <a:solidFill>
                <a:schemeClr val="tx1"/>
              </a:solidFill>
            </a:endParaRPr>
          </a:p>
        </p:txBody>
      </p:sp>
      <p:sp>
        <p:nvSpPr>
          <p:cNvPr id="11" name="Rounded Rectangle 10"/>
          <p:cNvSpPr/>
          <p:nvPr/>
        </p:nvSpPr>
        <p:spPr>
          <a:xfrm>
            <a:off x="1600200" y="2755900"/>
            <a:ext cx="5943600" cy="762000"/>
          </a:xfrm>
          <a:prstGeom prst="roundRect">
            <a:avLst/>
          </a:prstGeom>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800" b="1" dirty="0" smtClean="0">
                <a:solidFill>
                  <a:schemeClr val="tx1"/>
                </a:solidFill>
              </a:rPr>
              <a:t>Software Supply Chain Risk Management</a:t>
            </a:r>
            <a:endParaRPr lang="en-US" sz="1800" b="1" dirty="0">
              <a:solidFill>
                <a:schemeClr val="tx1"/>
              </a:solidFill>
            </a:endParaRPr>
          </a:p>
        </p:txBody>
      </p:sp>
      <p:sp>
        <p:nvSpPr>
          <p:cNvPr id="15" name="Rounded Rectangle 14"/>
          <p:cNvSpPr/>
          <p:nvPr/>
        </p:nvSpPr>
        <p:spPr>
          <a:xfrm>
            <a:off x="3657600" y="1231900"/>
            <a:ext cx="1905000" cy="1295400"/>
          </a:xfrm>
          <a:prstGeom prst="roundRect">
            <a:avLst/>
          </a:prstGeom>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1" dirty="0">
                <a:solidFill>
                  <a:schemeClr val="tx1"/>
                </a:solidFill>
              </a:rPr>
              <a:t>Security Certifications</a:t>
            </a:r>
          </a:p>
        </p:txBody>
      </p:sp>
      <p:sp>
        <p:nvSpPr>
          <p:cNvPr id="16" name="Rounded Rectangle 15"/>
          <p:cNvSpPr/>
          <p:nvPr/>
        </p:nvSpPr>
        <p:spPr>
          <a:xfrm>
            <a:off x="5715000" y="1231900"/>
            <a:ext cx="1828800" cy="1295400"/>
          </a:xfrm>
          <a:prstGeom prst="roundRect">
            <a:avLst/>
          </a:prstGeom>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sz="1600" b="1" dirty="0">
                <a:solidFill>
                  <a:schemeClr val="tx1"/>
                </a:solidFill>
              </a:rPr>
              <a:t>Vulnerability Response</a:t>
            </a:r>
          </a:p>
        </p:txBody>
      </p:sp>
      <p:pic>
        <p:nvPicPr>
          <p:cNvPr id="44036" name="Picture 4"/>
          <p:cNvPicPr>
            <a:picLocks noChangeAspect="1" noChangeArrowheads="1"/>
          </p:cNvPicPr>
          <p:nvPr/>
        </p:nvPicPr>
        <p:blipFill>
          <a:blip r:embed="rId5" cstate="print"/>
          <a:srcRect/>
          <a:stretch>
            <a:fillRect/>
          </a:stretch>
        </p:blipFill>
        <p:spPr bwMode="auto">
          <a:xfrm>
            <a:off x="151968" y="1460500"/>
            <a:ext cx="1219632" cy="1828800"/>
          </a:xfrm>
          <a:prstGeom prst="rect">
            <a:avLst/>
          </a:prstGeom>
          <a:ln>
            <a:headEnd/>
            <a:tailEnd/>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pic>
      <p:pic>
        <p:nvPicPr>
          <p:cNvPr id="44037" name="Picture 5"/>
          <p:cNvPicPr>
            <a:picLocks noChangeAspect="1" noChangeArrowheads="1"/>
          </p:cNvPicPr>
          <p:nvPr/>
        </p:nvPicPr>
        <p:blipFill>
          <a:blip r:embed="rId6" cstate="print"/>
          <a:srcRect/>
          <a:stretch>
            <a:fillRect/>
          </a:stretch>
        </p:blipFill>
        <p:spPr bwMode="auto">
          <a:xfrm>
            <a:off x="7772400" y="1460500"/>
            <a:ext cx="1219200" cy="1828800"/>
          </a:xfrm>
          <a:prstGeom prst="rect">
            <a:avLst/>
          </a:prstGeom>
          <a:ln>
            <a:headEnd/>
            <a:tailEnd/>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pic>
      <p:sp>
        <p:nvSpPr>
          <p:cNvPr id="10" name="TextBox 9"/>
          <p:cNvSpPr txBox="1"/>
          <p:nvPr/>
        </p:nvSpPr>
        <p:spPr>
          <a:xfrm>
            <a:off x="228600" y="3289300"/>
            <a:ext cx="1114408" cy="338554"/>
          </a:xfrm>
          <a:prstGeom prst="rect">
            <a:avLst/>
          </a:prstGeom>
          <a:noFill/>
        </p:spPr>
        <p:txBody>
          <a:bodyPr wrap="none" rtlCol="0">
            <a:spAutoFit/>
          </a:bodyPr>
          <a:lstStyle/>
          <a:p>
            <a:pPr fontAlgn="auto">
              <a:spcBef>
                <a:spcPts val="0"/>
              </a:spcBef>
              <a:spcAft>
                <a:spcPts val="0"/>
              </a:spcAft>
            </a:pPr>
            <a:r>
              <a:rPr lang="en-US" sz="1600" b="1" i="1" dirty="0" smtClean="0">
                <a:solidFill>
                  <a:srgbClr val="000000"/>
                </a:solidFill>
                <a:latin typeface="Verdana"/>
                <a:ea typeface="+mn-ea"/>
              </a:rPr>
              <a:t>Concept</a:t>
            </a:r>
            <a:endParaRPr lang="en-US" sz="1600" b="1" i="1" dirty="0">
              <a:solidFill>
                <a:srgbClr val="000000"/>
              </a:solidFill>
              <a:latin typeface="Verdana"/>
              <a:ea typeface="+mn-ea"/>
            </a:endParaRPr>
          </a:p>
        </p:txBody>
      </p:sp>
      <p:sp>
        <p:nvSpPr>
          <p:cNvPr id="12" name="TextBox 11"/>
          <p:cNvSpPr txBox="1"/>
          <p:nvPr/>
        </p:nvSpPr>
        <p:spPr>
          <a:xfrm>
            <a:off x="7848600" y="3289300"/>
            <a:ext cx="1290738" cy="338554"/>
          </a:xfrm>
          <a:prstGeom prst="rect">
            <a:avLst/>
          </a:prstGeom>
          <a:noFill/>
        </p:spPr>
        <p:txBody>
          <a:bodyPr wrap="none" rtlCol="0">
            <a:spAutoFit/>
          </a:bodyPr>
          <a:lstStyle/>
          <a:p>
            <a:pPr fontAlgn="auto">
              <a:spcBef>
                <a:spcPts val="0"/>
              </a:spcBef>
              <a:spcAft>
                <a:spcPts val="0"/>
              </a:spcAft>
            </a:pPr>
            <a:r>
              <a:rPr lang="en-US" sz="1600" b="1" i="1" dirty="0" smtClean="0">
                <a:solidFill>
                  <a:srgbClr val="000000"/>
                </a:solidFill>
                <a:latin typeface="Verdana"/>
                <a:ea typeface="+mn-ea"/>
              </a:rPr>
              <a:t>Customer</a:t>
            </a:r>
            <a:endParaRPr lang="en-US" sz="1600" b="1" i="1" dirty="0">
              <a:solidFill>
                <a:srgbClr val="000000"/>
              </a:solidFill>
              <a:latin typeface="Verdana"/>
              <a:ea typeface="+mn-ea"/>
            </a:endParaRPr>
          </a:p>
        </p:txBody>
      </p:sp>
      <p:sp>
        <p:nvSpPr>
          <p:cNvPr id="2" name="TextBox 1"/>
          <p:cNvSpPr txBox="1"/>
          <p:nvPr/>
        </p:nvSpPr>
        <p:spPr>
          <a:xfrm>
            <a:off x="152400" y="3810000"/>
            <a:ext cx="3834704" cy="369332"/>
          </a:xfrm>
          <a:prstGeom prst="rect">
            <a:avLst/>
          </a:prstGeom>
          <a:noFill/>
        </p:spPr>
        <p:txBody>
          <a:bodyPr wrap="none" rtlCol="0">
            <a:spAutoFit/>
          </a:bodyPr>
          <a:lstStyle/>
          <a:p>
            <a:pPr fontAlgn="auto">
              <a:spcBef>
                <a:spcPts val="0"/>
              </a:spcBef>
              <a:spcAft>
                <a:spcPts val="0"/>
              </a:spcAft>
            </a:pPr>
            <a:r>
              <a:rPr lang="en-US" sz="1800" b="1" dirty="0" smtClean="0">
                <a:solidFill>
                  <a:srgbClr val="000000"/>
                </a:solidFill>
                <a:latin typeface="Verdana"/>
                <a:ea typeface="+mn-ea"/>
              </a:rPr>
              <a:t>Cross Industry Involvement</a:t>
            </a:r>
            <a:endParaRPr lang="en-US" sz="1800" b="1" dirty="0">
              <a:solidFill>
                <a:srgbClr val="000000"/>
              </a:solidFill>
              <a:latin typeface="Verdana"/>
              <a:ea typeface="+mn-ea"/>
            </a:endParaRPr>
          </a:p>
        </p:txBody>
      </p:sp>
      <p:sp>
        <p:nvSpPr>
          <p:cNvPr id="3" name="AutoShape 2" descr="SAFECode Driving Security and Integrity"/>
          <p:cNvSpPr>
            <a:spLocks noChangeAspect="1" noChangeArrowheads="1"/>
          </p:cNvSpPr>
          <p:nvPr/>
        </p:nvSpPr>
        <p:spPr bwMode="auto">
          <a:xfrm>
            <a:off x="63500" y="-182033"/>
            <a:ext cx="304800" cy="40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800" dirty="0">
              <a:solidFill>
                <a:srgbClr val="000000"/>
              </a:solidFill>
              <a:latin typeface="Verdana"/>
              <a:ea typeface="+mn-ea"/>
            </a:endParaRPr>
          </a:p>
        </p:txBody>
      </p:sp>
      <p:pic>
        <p:nvPicPr>
          <p:cNvPr id="3076" name="Picture 4" descr="SAFECode Driving Security and Integrity"/>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8601" y="4470639"/>
            <a:ext cx="2771775" cy="10068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8776" y="5528282"/>
            <a:ext cx="2165978" cy="307777"/>
          </a:xfrm>
          <a:prstGeom prst="rect">
            <a:avLst/>
          </a:prstGeom>
          <a:noFill/>
        </p:spPr>
        <p:txBody>
          <a:bodyPr wrap="none" rtlCol="0">
            <a:spAutoFit/>
          </a:bodyPr>
          <a:lstStyle/>
          <a:p>
            <a:pPr fontAlgn="auto">
              <a:spcBef>
                <a:spcPts val="0"/>
              </a:spcBef>
              <a:spcAft>
                <a:spcPts val="0"/>
              </a:spcAft>
            </a:pPr>
            <a:r>
              <a:rPr lang="en-US" sz="1400" i="1" dirty="0" smtClean="0">
                <a:solidFill>
                  <a:srgbClr val="3892D0"/>
                </a:solidFill>
                <a:latin typeface="Verdana"/>
                <a:ea typeface="+mn-ea"/>
              </a:rPr>
              <a:t>Founding member ‘07</a:t>
            </a:r>
            <a:endParaRPr lang="en-US" sz="1400" i="1" dirty="0">
              <a:solidFill>
                <a:srgbClr val="3892D0"/>
              </a:solidFill>
              <a:latin typeface="Verdana"/>
              <a:ea typeface="+mn-ea"/>
            </a:endParaRPr>
          </a:p>
        </p:txBody>
      </p:sp>
      <p:cxnSp>
        <p:nvCxnSpPr>
          <p:cNvPr id="8" name="Straight Connector 7"/>
          <p:cNvCxnSpPr/>
          <p:nvPr/>
        </p:nvCxnSpPr>
        <p:spPr>
          <a:xfrm>
            <a:off x="0" y="3657600"/>
            <a:ext cx="9144000" cy="8913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07770" y="5150790"/>
            <a:ext cx="3316831" cy="1138773"/>
          </a:xfrm>
          <a:prstGeom prst="rect">
            <a:avLst/>
          </a:prstGeom>
          <a:noFill/>
        </p:spPr>
        <p:txBody>
          <a:bodyPr wrap="square" rtlCol="0">
            <a:spAutoFit/>
          </a:bodyPr>
          <a:lstStyle/>
          <a:p>
            <a:pPr fontAlgn="auto">
              <a:spcBef>
                <a:spcPts val="0"/>
              </a:spcBef>
              <a:spcAft>
                <a:spcPts val="0"/>
              </a:spcAft>
            </a:pPr>
            <a:r>
              <a:rPr lang="en-US" sz="1600" i="1" dirty="0" smtClean="0">
                <a:solidFill>
                  <a:srgbClr val="3892D0"/>
                </a:solidFill>
                <a:latin typeface="Verdana"/>
                <a:ea typeface="+mn-ea"/>
              </a:rPr>
              <a:t>“…</a:t>
            </a:r>
            <a:r>
              <a:rPr lang="en-US" sz="1600" i="1" dirty="0" smtClean="0">
                <a:solidFill>
                  <a:srgbClr val="000000"/>
                </a:solidFill>
                <a:latin typeface="Verdana"/>
                <a:ea typeface="+mn-ea"/>
              </a:rPr>
              <a:t> </a:t>
            </a:r>
            <a:r>
              <a:rPr lang="en-US" sz="1200" i="1" dirty="0">
                <a:solidFill>
                  <a:srgbClr val="3892D0"/>
                </a:solidFill>
                <a:latin typeface="Verdana"/>
                <a:ea typeface="+mn-ea"/>
              </a:rPr>
              <a:t>The data show that EMC's Product Security Office practices have improved greatly over time and currently rank among the most advanced.“</a:t>
            </a:r>
          </a:p>
          <a:p>
            <a:pPr fontAlgn="auto">
              <a:spcBef>
                <a:spcPts val="0"/>
              </a:spcBef>
              <a:spcAft>
                <a:spcPts val="0"/>
              </a:spcAft>
            </a:pPr>
            <a:endParaRPr lang="en-US" sz="1600" i="1" dirty="0">
              <a:solidFill>
                <a:srgbClr val="3892D0"/>
              </a:solidFill>
              <a:latin typeface="Verdana"/>
              <a:ea typeface="+mn-ea"/>
            </a:endParaRPr>
          </a:p>
        </p:txBody>
      </p:sp>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58000" y="4381732"/>
            <a:ext cx="1524000" cy="495068"/>
          </a:xfrm>
          <a:prstGeom prst="rect">
            <a:avLst/>
          </a:prstGeom>
        </p:spPr>
      </p:pic>
      <p:sp>
        <p:nvSpPr>
          <p:cNvPr id="24" name="TextBox 23"/>
          <p:cNvSpPr txBox="1"/>
          <p:nvPr/>
        </p:nvSpPr>
        <p:spPr>
          <a:xfrm>
            <a:off x="6172200" y="5039239"/>
            <a:ext cx="2993127" cy="738664"/>
          </a:xfrm>
          <a:prstGeom prst="rect">
            <a:avLst/>
          </a:prstGeom>
          <a:noFill/>
        </p:spPr>
        <p:txBody>
          <a:bodyPr wrap="none" rtlCol="0">
            <a:spAutoFit/>
          </a:bodyPr>
          <a:lstStyle/>
          <a:p>
            <a:pPr fontAlgn="auto">
              <a:spcBef>
                <a:spcPts val="0"/>
              </a:spcBef>
              <a:spcAft>
                <a:spcPts val="0"/>
              </a:spcAft>
            </a:pPr>
            <a:r>
              <a:rPr lang="en-US" sz="1400" b="1" i="1" dirty="0" smtClean="0">
                <a:solidFill>
                  <a:srgbClr val="3892D0"/>
                </a:solidFill>
                <a:latin typeface="Verdana"/>
                <a:ea typeface="+mn-ea"/>
              </a:rPr>
              <a:t>Trusted Technology Forum</a:t>
            </a:r>
            <a:r>
              <a:rPr lang="en-US" sz="1400" i="1" dirty="0" smtClean="0">
                <a:solidFill>
                  <a:srgbClr val="3892D0"/>
                </a:solidFill>
                <a:latin typeface="Verdana"/>
                <a:ea typeface="+mn-ea"/>
              </a:rPr>
              <a:t>:</a:t>
            </a:r>
          </a:p>
          <a:p>
            <a:pPr fontAlgn="auto">
              <a:spcBef>
                <a:spcPts val="0"/>
              </a:spcBef>
              <a:spcAft>
                <a:spcPts val="0"/>
              </a:spcAft>
            </a:pPr>
            <a:r>
              <a:rPr lang="en-US" sz="1400" i="1" dirty="0" smtClean="0">
                <a:solidFill>
                  <a:srgbClr val="3892D0"/>
                </a:solidFill>
                <a:latin typeface="Verdana"/>
                <a:ea typeface="+mn-ea"/>
              </a:rPr>
              <a:t>Building Industry Standard for </a:t>
            </a:r>
            <a:br>
              <a:rPr lang="en-US" sz="1400" i="1" dirty="0" smtClean="0">
                <a:solidFill>
                  <a:srgbClr val="3892D0"/>
                </a:solidFill>
                <a:latin typeface="Verdana"/>
                <a:ea typeface="+mn-ea"/>
              </a:rPr>
            </a:br>
            <a:r>
              <a:rPr lang="en-US" sz="1400" i="1" dirty="0" smtClean="0">
                <a:solidFill>
                  <a:srgbClr val="3892D0"/>
                </a:solidFill>
                <a:latin typeface="Verdana"/>
                <a:ea typeface="+mn-ea"/>
              </a:rPr>
              <a:t>Supply Chain</a:t>
            </a:r>
            <a:endParaRPr lang="en-US" sz="1400" i="1" dirty="0">
              <a:solidFill>
                <a:srgbClr val="3892D0"/>
              </a:solidFill>
              <a:latin typeface="Verdana"/>
              <a:ea typeface="+mn-ea"/>
            </a:endParaRPr>
          </a:p>
        </p:txBody>
      </p:sp>
      <p:sp>
        <p:nvSpPr>
          <p:cNvPr id="7" name="Rectangle 6"/>
          <p:cNvSpPr/>
          <p:nvPr/>
        </p:nvSpPr>
        <p:spPr>
          <a:xfrm>
            <a:off x="4343400" y="4174165"/>
            <a:ext cx="1219200" cy="4571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13" name="Rectangle 12"/>
          <p:cNvSpPr/>
          <p:nvPr/>
        </p:nvSpPr>
        <p:spPr>
          <a:xfrm>
            <a:off x="4506031" y="4197024"/>
            <a:ext cx="65969" cy="96530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Tree>
    <p:extLst>
      <p:ext uri="{BB962C8B-B14F-4D97-AF65-F5344CB8AC3E}">
        <p14:creationId xmlns:p14="http://schemas.microsoft.com/office/powerpoint/2010/main" val="22313473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dirty="0"/>
              <a:t>BSIMM4: The Building Security In Maturity Model </a:t>
            </a:r>
            <a:r>
              <a:rPr lang="en-US" sz="2400" dirty="0" smtClean="0"/>
              <a:t>(Developed by </a:t>
            </a:r>
            <a:r>
              <a:rPr lang="en-US" sz="2400" dirty="0"/>
              <a:t>Gary McGraw and Sammy Migues, </a:t>
            </a:r>
            <a:r>
              <a:rPr lang="en-US" sz="2400" dirty="0" smtClean="0"/>
              <a:t>Cigital</a:t>
            </a:r>
            <a:r>
              <a:rPr lang="en-US" sz="2400" b="1" dirty="0">
                <a:latin typeface="Calibri" panose="020F0502020204030204" pitchFamily="34" charset="0"/>
              </a:rPr>
              <a:t>)</a:t>
            </a:r>
            <a:endParaRPr lang="en-US" sz="2400" dirty="0"/>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Prescriptive vs. Descriptive Models</a:t>
            </a:r>
            <a:endParaRPr lang="en-US" dirty="0"/>
          </a:p>
        </p:txBody>
      </p:sp>
      <p:sp>
        <p:nvSpPr>
          <p:cNvPr id="3" name="Content Placeholder 2"/>
          <p:cNvSpPr>
            <a:spLocks noGrp="1"/>
          </p:cNvSpPr>
          <p:nvPr>
            <p:ph sz="half" idx="1"/>
          </p:nvPr>
        </p:nvSpPr>
        <p:spPr/>
        <p:txBody>
          <a:bodyPr/>
          <a:lstStyle/>
          <a:p>
            <a:r>
              <a:rPr lang="en-US" dirty="0" smtClean="0"/>
              <a:t>Prescriptive models describe what you should do</a:t>
            </a:r>
          </a:p>
          <a:p>
            <a:pPr lvl="1"/>
            <a:r>
              <a:rPr lang="en-US" dirty="0" smtClean="0"/>
              <a:t>SAFECode</a:t>
            </a:r>
          </a:p>
          <a:p>
            <a:pPr lvl="1"/>
            <a:r>
              <a:rPr lang="en-US" dirty="0" smtClean="0"/>
              <a:t>SAMM</a:t>
            </a:r>
          </a:p>
          <a:p>
            <a:pPr lvl="1"/>
            <a:r>
              <a:rPr lang="en-US" dirty="0" smtClean="0"/>
              <a:t>SDL</a:t>
            </a:r>
          </a:p>
          <a:p>
            <a:pPr lvl="1"/>
            <a:r>
              <a:rPr lang="en-US" dirty="0" smtClean="0"/>
              <a:t>Touchpoints</a:t>
            </a:r>
          </a:p>
          <a:p>
            <a:r>
              <a:rPr lang="en-US" dirty="0" smtClean="0"/>
              <a:t>Every firm has a methodology they follow (often a hybrid)</a:t>
            </a:r>
          </a:p>
          <a:p>
            <a:r>
              <a:rPr lang="en-US" dirty="0" smtClean="0"/>
              <a:t>You need an SSDL</a:t>
            </a:r>
            <a:endParaRPr lang="en-US" dirty="0"/>
          </a:p>
        </p:txBody>
      </p:sp>
      <p:sp>
        <p:nvSpPr>
          <p:cNvPr id="4" name="Content Placeholder 3"/>
          <p:cNvSpPr>
            <a:spLocks noGrp="1"/>
          </p:cNvSpPr>
          <p:nvPr>
            <p:ph sz="half" idx="2"/>
          </p:nvPr>
        </p:nvSpPr>
        <p:spPr/>
        <p:txBody>
          <a:bodyPr/>
          <a:lstStyle/>
          <a:p>
            <a:r>
              <a:rPr lang="en-US" dirty="0" smtClean="0"/>
              <a:t>Descriptive models describe what is actually happening</a:t>
            </a:r>
          </a:p>
          <a:p>
            <a:r>
              <a:rPr lang="en-US" dirty="0" smtClean="0"/>
              <a:t>The BSIMM is a descriptive model that can be used to measure any number of prescriptive SSDLs</a:t>
            </a:r>
            <a:endParaRPr lang="en-US" dirty="0"/>
          </a:p>
        </p:txBody>
      </p:sp>
      <p:pic>
        <p:nvPicPr>
          <p:cNvPr id="7" name="Picture 1" descr="bsimm3-secondary1.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75299" y="4724400"/>
            <a:ext cx="2311206" cy="169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216546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a:t>Nancy R. Mead</a:t>
            </a:r>
            <a:r>
              <a:rPr lang="en-US" kern="0" dirty="0" smtClean="0"/>
              <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3</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153551417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itle 24"/>
          <p:cNvSpPr>
            <a:spLocks noGrp="1"/>
          </p:cNvSpPr>
          <p:nvPr>
            <p:ph type="title"/>
          </p:nvPr>
        </p:nvSpPr>
        <p:spPr/>
        <p:txBody>
          <a:bodyPr/>
          <a:lstStyle/>
          <a:p>
            <a:r>
              <a:rPr lang="en-US" dirty="0">
                <a:latin typeface="Corbel"/>
                <a:ea typeface="ＭＳ Ｐゴシック" charset="0"/>
                <a:cs typeface="Corbel"/>
              </a:rPr>
              <a:t>BSIMM: Software Security Measurement</a:t>
            </a:r>
          </a:p>
        </p:txBody>
      </p:sp>
      <p:sp>
        <p:nvSpPr>
          <p:cNvPr id="4" name="Text Placeholder 3"/>
          <p:cNvSpPr>
            <a:spLocks noGrp="1"/>
          </p:cNvSpPr>
          <p:nvPr>
            <p:ph type="body" sz="half" idx="1"/>
          </p:nvPr>
        </p:nvSpPr>
        <p:spPr/>
        <p:txBody>
          <a:bodyPr/>
          <a:lstStyle/>
          <a:p>
            <a:r>
              <a:rPr lang="en-US" dirty="0">
                <a:latin typeface="Corbel"/>
                <a:ea typeface="ＭＳ Ｐゴシック" charset="0"/>
                <a:cs typeface="Corbel"/>
              </a:rPr>
              <a:t>Real data from (51) real initiatives</a:t>
            </a:r>
          </a:p>
          <a:p>
            <a:r>
              <a:rPr lang="en-US" dirty="0">
                <a:latin typeface="Corbel"/>
                <a:ea typeface="ＭＳ Ｐゴシック" charset="0"/>
                <a:cs typeface="Corbel"/>
              </a:rPr>
              <a:t>95 measurements</a:t>
            </a:r>
          </a:p>
          <a:p>
            <a:r>
              <a:rPr lang="en-US" dirty="0">
                <a:latin typeface="Corbel"/>
                <a:ea typeface="ＭＳ Ｐゴシック" charset="0"/>
                <a:cs typeface="Corbel"/>
              </a:rPr>
              <a:t>13 over time</a:t>
            </a:r>
          </a:p>
          <a:p>
            <a:r>
              <a:rPr lang="en-US" dirty="0">
                <a:latin typeface="Corbel"/>
                <a:ea typeface="ＭＳ Ｐゴシック" charset="0"/>
                <a:cs typeface="Corbel"/>
              </a:rPr>
              <a:t>McGraw, Migues, </a:t>
            </a:r>
            <a:r>
              <a:rPr lang="en-US" dirty="0" smtClean="0">
                <a:latin typeface="Corbel"/>
                <a:ea typeface="ＭＳ Ｐゴシック" charset="0"/>
                <a:cs typeface="Corbel"/>
              </a:rPr>
              <a:t>and </a:t>
            </a:r>
            <a:r>
              <a:rPr lang="en-US" dirty="0">
                <a:latin typeface="Corbel"/>
                <a:ea typeface="ＭＳ Ｐゴシック" charset="0"/>
                <a:cs typeface="Corbel"/>
              </a:rPr>
              <a:t>West</a:t>
            </a:r>
          </a:p>
          <a:p>
            <a:endParaRPr lang="en-US" dirty="0"/>
          </a:p>
        </p:txBody>
      </p:sp>
      <p:pic>
        <p:nvPicPr>
          <p:cNvPr id="38914" name="Picture 5" descr="Cigital-hor.bmp"/>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922" y="4647823"/>
            <a:ext cx="1738578" cy="947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0372" y="4773603"/>
            <a:ext cx="903553" cy="90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8"/>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69025" y="5718216"/>
            <a:ext cx="234315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1" name="Group 7"/>
          <p:cNvGrpSpPr>
            <a:grpSpLocks/>
          </p:cNvGrpSpPr>
          <p:nvPr/>
        </p:nvGrpSpPr>
        <p:grpSpPr bwMode="auto">
          <a:xfrm>
            <a:off x="6630722" y="4748468"/>
            <a:ext cx="1009650" cy="928688"/>
            <a:chOff x="735106" y="5791200"/>
            <a:chExt cx="856838" cy="853980"/>
          </a:xfrm>
        </p:grpSpPr>
        <p:pic>
          <p:nvPicPr>
            <p:cNvPr id="38923" name="Picture 8" descr="mc-logo-40x40.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36769" y="5791200"/>
              <a:ext cx="632012" cy="63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735106" y="6361980"/>
              <a:ext cx="856838" cy="283200"/>
            </a:xfrm>
            <a:prstGeom prst="rect">
              <a:avLst/>
            </a:prstGeom>
          </p:spPr>
          <p:txBody>
            <a:bodyPr>
              <a:spAutoFit/>
            </a:bodyPr>
            <a:lstStyle/>
            <a:p>
              <a:pPr>
                <a:defRPr/>
              </a:pPr>
              <a:r>
                <a:rPr lang="en-US" sz="1400" dirty="0">
                  <a:solidFill>
                    <a:srgbClr val="286794"/>
                  </a:solidFill>
                  <a:latin typeface="+mn-lt"/>
                  <a:ea typeface="+mn-ea"/>
                  <a:cs typeface="+mn-cs"/>
                </a:rPr>
                <a:t>PlexLogic</a:t>
              </a:r>
            </a:p>
          </p:txBody>
        </p:sp>
      </p:grpSp>
      <p:pic>
        <p:nvPicPr>
          <p:cNvPr id="14" name="Picture 13" descr="BSIMM3[flat].jpg"/>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67200" y="1371600"/>
            <a:ext cx="4036746"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fortify.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41280" y="4090069"/>
            <a:ext cx="3000720" cy="2191002"/>
          </a:xfrm>
          <a:prstGeom prst="rect">
            <a:avLst/>
          </a:prstGeom>
        </p:spPr>
      </p:pic>
    </p:spTree>
    <p:extLst>
      <p:ext uri="{BB962C8B-B14F-4D97-AF65-F5344CB8AC3E}">
        <p14:creationId xmlns:p14="http://schemas.microsoft.com/office/powerpoint/2010/main" val="255273710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p:txBody>
          <a:bodyPr/>
          <a:lstStyle/>
          <a:p>
            <a:r>
              <a:rPr lang="en-US" dirty="0" smtClean="0"/>
              <a:t>A Software Security Framework</a:t>
            </a:r>
          </a:p>
        </p:txBody>
      </p:sp>
      <p:sp>
        <p:nvSpPr>
          <p:cNvPr id="10242" name="Content Placeholder 2"/>
          <p:cNvSpPr>
            <a:spLocks noGrp="1"/>
          </p:cNvSpPr>
          <p:nvPr>
            <p:ph idx="4294967295"/>
          </p:nvPr>
        </p:nvSpPr>
        <p:spPr>
          <a:xfrm>
            <a:off x="304800" y="1143000"/>
            <a:ext cx="8150225" cy="49530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marL="0" indent="0">
              <a:buNone/>
            </a:pPr>
            <a:endParaRPr lang="en-US" dirty="0" smtClean="0"/>
          </a:p>
          <a:p>
            <a:r>
              <a:rPr lang="en-US" sz="2400" dirty="0" smtClean="0"/>
              <a:t>Four domains</a:t>
            </a:r>
          </a:p>
          <a:p>
            <a:r>
              <a:rPr lang="en-US" sz="2400" dirty="0" smtClean="0"/>
              <a:t>Twelve practices</a:t>
            </a:r>
          </a:p>
          <a:p>
            <a:r>
              <a:rPr lang="en-US" sz="2400" dirty="0" smtClean="0"/>
              <a:t>See informIT article on BSIMM website http://bsimm.com</a:t>
            </a:r>
            <a:endParaRPr lang="en-US" sz="2000" dirty="0" smtClean="0"/>
          </a:p>
        </p:txBody>
      </p:sp>
      <p:pic>
        <p:nvPicPr>
          <p:cNvPr id="10244" name="Picture 4"/>
          <p:cNvPicPr>
            <a:picLocks noChangeAspect="1"/>
          </p:cNvPicPr>
          <p:nvPr/>
        </p:nvPicPr>
        <p:blipFill>
          <a:blip r:embed="rId3" cstate="print"/>
          <a:srcRect/>
          <a:stretch>
            <a:fillRect/>
          </a:stretch>
        </p:blipFill>
        <p:spPr bwMode="auto">
          <a:xfrm>
            <a:off x="557213" y="1066800"/>
            <a:ext cx="8205787" cy="365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6477000" y="5638800"/>
            <a:ext cx="1697901" cy="584775"/>
          </a:xfrm>
          <a:prstGeom prst="rect">
            <a:avLst/>
          </a:prstGeom>
          <a:noFill/>
        </p:spPr>
        <p:txBody>
          <a:bodyPr wrap="none" rtlCol="0">
            <a:spAutoFit/>
          </a:bodyPr>
          <a:lstStyle/>
          <a:p>
            <a:pPr algn="ctr"/>
            <a:r>
              <a:rPr lang="en-US" sz="1600" dirty="0" smtClean="0">
                <a:solidFill>
                  <a:srgbClr val="000000"/>
                </a:solidFill>
                <a:latin typeface="Corbel"/>
                <a:cs typeface="Corbel"/>
              </a:rPr>
              <a:t>Plus additional</a:t>
            </a:r>
          </a:p>
          <a:p>
            <a:pPr algn="ctr"/>
            <a:r>
              <a:rPr lang="en-US" sz="1600" dirty="0" smtClean="0">
                <a:solidFill>
                  <a:srgbClr val="000000"/>
                </a:solidFill>
                <a:latin typeface="Corbel"/>
                <a:cs typeface="Corbel"/>
              </a:rPr>
              <a:t> anonymous firms</a:t>
            </a:r>
          </a:p>
        </p:txBody>
      </p:sp>
      <p:grpSp>
        <p:nvGrpSpPr>
          <p:cNvPr id="4" name="Group 3"/>
          <p:cNvGrpSpPr>
            <a:grpSpLocks noChangeAspect="1"/>
          </p:cNvGrpSpPr>
          <p:nvPr/>
        </p:nvGrpSpPr>
        <p:grpSpPr>
          <a:xfrm>
            <a:off x="1101656" y="1196956"/>
            <a:ext cx="7051744" cy="5203844"/>
            <a:chOff x="313042" y="480773"/>
            <a:chExt cx="8814679" cy="6504805"/>
          </a:xfrm>
        </p:grpSpPr>
        <p:grpSp>
          <p:nvGrpSpPr>
            <p:cNvPr id="52" name="Group 51"/>
            <p:cNvGrpSpPr/>
            <p:nvPr/>
          </p:nvGrpSpPr>
          <p:grpSpPr>
            <a:xfrm>
              <a:off x="6571604" y="480773"/>
              <a:ext cx="2556117" cy="5363206"/>
              <a:chOff x="6571604" y="480773"/>
              <a:chExt cx="2556117" cy="5363206"/>
            </a:xfrm>
          </p:grpSpPr>
          <p:pic>
            <p:nvPicPr>
              <p:cNvPr id="20" name="Picture 2" descr="fannie-mae-logo.gif"/>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71604" y="4341679"/>
                <a:ext cx="2556117" cy="137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logo-thomsonreuters.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44420" y="4058061"/>
                <a:ext cx="2210485" cy="77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C:\Documents and Settings\smigues\Desktop\images22.jpe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11290" y="1331477"/>
                <a:ext cx="1276745" cy="127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visa_logo.jpeg"/>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1367" y="480773"/>
                <a:ext cx="1316590" cy="762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zynga.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668196" y="2784509"/>
                <a:ext cx="2362932" cy="51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8" descr="SLLogo.jp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122808" y="3392961"/>
                <a:ext cx="1453709" cy="72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VMware_logo_gry_RGB_300dpi.jpeg"/>
              <p:cNvPicPr>
                <a:picLocks noChangeAspect="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23070" y="5194755"/>
                <a:ext cx="1853184" cy="649224"/>
              </a:xfrm>
              <a:prstGeom prst="rect">
                <a:avLst/>
              </a:prstGeom>
            </p:spPr>
          </p:pic>
        </p:grpSp>
        <p:grpSp>
          <p:nvGrpSpPr>
            <p:cNvPr id="51" name="Group 50"/>
            <p:cNvGrpSpPr/>
            <p:nvPr/>
          </p:nvGrpSpPr>
          <p:grpSpPr>
            <a:xfrm>
              <a:off x="313042" y="569381"/>
              <a:ext cx="1808162" cy="6109381"/>
              <a:chOff x="313042" y="569381"/>
              <a:chExt cx="1808162" cy="6109381"/>
            </a:xfrm>
          </p:grpSpPr>
          <p:pic>
            <p:nvPicPr>
              <p:cNvPr id="12" name="Picture 11" descr="adobe.png"/>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721903" y="569381"/>
                <a:ext cx="990440" cy="99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5416" y="1707519"/>
                <a:ext cx="1443414" cy="609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493341" y="3061731"/>
                <a:ext cx="1447565" cy="63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dtcc.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17153" y="4768885"/>
                <a:ext cx="1599941" cy="116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2549" y="3811684"/>
                <a:ext cx="1549149" cy="787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descr="C:\Documents and Settings\smigues\Desktop\images.jpe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3042" y="5992931"/>
                <a:ext cx="1808162" cy="68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box-logo.png"/>
              <p:cNvPicPr>
                <a:picLocks noChangeAspect="1"/>
              </p:cNvPicPr>
              <p:nvPr/>
            </p:nvPicPr>
            <p:blipFill>
              <a:blip r:embed="rId16"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8108" y="2196059"/>
                <a:ext cx="1078030" cy="1078030"/>
              </a:xfrm>
              <a:prstGeom prst="rect">
                <a:avLst/>
              </a:prstGeom>
            </p:spPr>
          </p:pic>
        </p:grpSp>
        <p:grpSp>
          <p:nvGrpSpPr>
            <p:cNvPr id="47" name="Group 46"/>
            <p:cNvGrpSpPr/>
            <p:nvPr/>
          </p:nvGrpSpPr>
          <p:grpSpPr>
            <a:xfrm>
              <a:off x="1696924" y="569381"/>
              <a:ext cx="3657600" cy="6416197"/>
              <a:chOff x="1711690" y="510309"/>
              <a:chExt cx="3657600" cy="6416197"/>
            </a:xfrm>
          </p:grpSpPr>
          <p:pic>
            <p:nvPicPr>
              <p:cNvPr id="5" name="Picture 1" descr="Fidelity.gif"/>
              <p:cNvPicPr>
                <a:picLocks noChangeAspect="1"/>
              </p:cNvPicPr>
              <p:nvPr/>
            </p:nvPicPr>
            <p:blipFill>
              <a:blip r:embed="rId1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66522" y="1823757"/>
                <a:ext cx="2547937"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4" descr="C:\Documents and Settings\smigues\Desktop\microsoft-logo.jpg"/>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2444344" y="4926077"/>
                <a:ext cx="2192293" cy="175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descr="google.jpg"/>
              <p:cNvPicPr>
                <a:picLocks noChangeAspect="1"/>
              </p:cNvPicPr>
              <p:nvPr/>
            </p:nvPicPr>
            <p:blipFill>
              <a:blip r:embed="rId19"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64067" y="510309"/>
                <a:ext cx="1752847" cy="69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13"/>
              <p:cNvSpPr txBox="1">
                <a:spLocks noChangeArrowheads="1"/>
              </p:cNvSpPr>
              <p:nvPr/>
            </p:nvSpPr>
            <p:spPr bwMode="auto">
              <a:xfrm>
                <a:off x="3166154" y="2714078"/>
                <a:ext cx="7486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Times" charset="0"/>
                    <a:ea typeface="ＭＳ Ｐゴシック" charset="0"/>
                    <a:cs typeface="ＭＳ Ｐゴシック" charset="0"/>
                  </a:defRPr>
                </a:lvl1pPr>
                <a:lvl2pPr marL="742950" indent="-285750" eaLnBrk="0" hangingPunct="0">
                  <a:defRPr sz="2800">
                    <a:solidFill>
                      <a:schemeClr val="tx1"/>
                    </a:solidFill>
                    <a:latin typeface="Times" charset="0"/>
                    <a:ea typeface="ＭＳ Ｐゴシック" charset="0"/>
                  </a:defRPr>
                </a:lvl2pPr>
                <a:lvl3pPr marL="1143000" indent="-228600" eaLnBrk="0" hangingPunct="0">
                  <a:defRPr sz="2800">
                    <a:solidFill>
                      <a:schemeClr val="tx1"/>
                    </a:solidFill>
                    <a:latin typeface="Times" charset="0"/>
                    <a:ea typeface="ＭＳ Ｐゴシック" charset="0"/>
                  </a:defRPr>
                </a:lvl3pPr>
                <a:lvl4pPr marL="1600200" indent="-228600" eaLnBrk="0" hangingPunct="0">
                  <a:defRPr sz="2800">
                    <a:solidFill>
                      <a:schemeClr val="tx1"/>
                    </a:solidFill>
                    <a:latin typeface="Times" charset="0"/>
                    <a:ea typeface="ＭＳ Ｐゴシック" charset="0"/>
                  </a:defRPr>
                </a:lvl4pPr>
                <a:lvl5pPr marL="2057400" indent="-228600" eaLnBrk="0" hangingPunct="0">
                  <a:defRPr sz="2800">
                    <a:solidFill>
                      <a:schemeClr val="tx1"/>
                    </a:solidFill>
                    <a:latin typeface="Times" charset="0"/>
                    <a:ea typeface="ＭＳ Ｐゴシック" charset="0"/>
                  </a:defRPr>
                </a:lvl5pPr>
                <a:lvl6pPr marL="2514600" indent="-228600" eaLnBrk="0" fontAlgn="base" hangingPunct="0">
                  <a:spcBef>
                    <a:spcPct val="0"/>
                  </a:spcBef>
                  <a:spcAft>
                    <a:spcPct val="0"/>
                  </a:spcAft>
                  <a:defRPr sz="2800">
                    <a:solidFill>
                      <a:schemeClr val="tx1"/>
                    </a:solidFill>
                    <a:latin typeface="Times" charset="0"/>
                    <a:ea typeface="ＭＳ Ｐゴシック" charset="0"/>
                  </a:defRPr>
                </a:lvl6pPr>
                <a:lvl7pPr marL="2971800" indent="-228600" eaLnBrk="0" fontAlgn="base" hangingPunct="0">
                  <a:spcBef>
                    <a:spcPct val="0"/>
                  </a:spcBef>
                  <a:spcAft>
                    <a:spcPct val="0"/>
                  </a:spcAft>
                  <a:defRPr sz="2800">
                    <a:solidFill>
                      <a:schemeClr val="tx1"/>
                    </a:solidFill>
                    <a:latin typeface="Times" charset="0"/>
                    <a:ea typeface="ＭＳ Ｐゴシック" charset="0"/>
                  </a:defRPr>
                </a:lvl7pPr>
                <a:lvl8pPr marL="3429000" indent="-228600" eaLnBrk="0" fontAlgn="base" hangingPunct="0">
                  <a:spcBef>
                    <a:spcPct val="0"/>
                  </a:spcBef>
                  <a:spcAft>
                    <a:spcPct val="0"/>
                  </a:spcAft>
                  <a:defRPr sz="2800">
                    <a:solidFill>
                      <a:schemeClr val="tx1"/>
                    </a:solidFill>
                    <a:latin typeface="Times" charset="0"/>
                    <a:ea typeface="ＭＳ Ｐゴシック" charset="0"/>
                  </a:defRPr>
                </a:lvl8pPr>
                <a:lvl9pPr marL="3886200" indent="-228600" eaLnBrk="0" fontAlgn="base" hangingPunct="0">
                  <a:spcBef>
                    <a:spcPct val="0"/>
                  </a:spcBef>
                  <a:spcAft>
                    <a:spcPct val="0"/>
                  </a:spcAft>
                  <a:defRPr sz="2800">
                    <a:solidFill>
                      <a:schemeClr val="tx1"/>
                    </a:solidFill>
                    <a:latin typeface="Times" charset="0"/>
                    <a:ea typeface="ＭＳ Ｐゴシック" charset="0"/>
                  </a:defRPr>
                </a:lvl9pPr>
              </a:lstStyle>
              <a:p>
                <a:pPr eaLnBrk="1" hangingPunct="1"/>
                <a:r>
                  <a:rPr lang="en-US" sz="2400" dirty="0">
                    <a:solidFill>
                      <a:srgbClr val="000000"/>
                    </a:solidFill>
                  </a:rPr>
                  <a:t>Intel</a:t>
                </a:r>
              </a:p>
            </p:txBody>
          </p:sp>
          <p:pic>
            <p:nvPicPr>
              <p:cNvPr id="23" name="Picture 5"/>
              <p:cNvPicPr>
                <a:picLocks noChangeAspect="1" noChangeArrowheads="1"/>
              </p:cNvPicPr>
              <p:nvPr/>
            </p:nvPicPr>
            <p:blipFill>
              <a:blip r:embed="rId20"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71088" y="3528007"/>
                <a:ext cx="2138804" cy="609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7" descr="images.jpeg"/>
              <p:cNvPicPr>
                <a:picLocks noChangeAspect="1"/>
              </p:cNvPicPr>
              <p:nvPr/>
            </p:nvPicPr>
            <p:blipFill>
              <a:blip r:embed="rId21">
                <a:clrChange>
                  <a:clrFrom>
                    <a:srgbClr val="FCFFFC"/>
                  </a:clrFrom>
                  <a:clrTo>
                    <a:srgbClr val="FCFFFC">
                      <a:alpha val="0"/>
                    </a:srgbClr>
                  </a:clrTo>
                </a:clrChange>
                <a:extLst>
                  <a:ext uri="{28A0092B-C50C-407E-A947-70E740481C1C}">
                    <a14:useLocalDpi xmlns:a14="http://schemas.microsoft.com/office/drawing/2010/main" val="0"/>
                  </a:ext>
                </a:extLst>
              </a:blip>
              <a:srcRect/>
              <a:stretch>
                <a:fillRect/>
              </a:stretch>
            </p:blipFill>
            <p:spPr bwMode="auto">
              <a:xfrm>
                <a:off x="2625962" y="6005970"/>
                <a:ext cx="1829057" cy="9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JPMC-Co_Black_medium.jpg"/>
              <p:cNvPicPr>
                <a:picLocks noChangeAspect="1"/>
              </p:cNvPicPr>
              <p:nvPr/>
            </p:nvPicPr>
            <p:blipFill>
              <a:blip r:embed="rId2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1690" y="3165546"/>
                <a:ext cx="3657600" cy="330200"/>
              </a:xfrm>
              <a:prstGeom prst="rect">
                <a:avLst/>
              </a:prstGeom>
            </p:spPr>
          </p:pic>
          <p:pic>
            <p:nvPicPr>
              <p:cNvPr id="41" name="Picture 40" descr="logo_f-secure_new_us-2.png"/>
              <p:cNvPicPr>
                <a:picLocks noChangeAspect="1"/>
              </p:cNvPicPr>
              <p:nvPr/>
            </p:nvPicPr>
            <p:blipFill>
              <a:blip r:embed="rId2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79294" y="1225756"/>
                <a:ext cx="1122392" cy="1122392"/>
              </a:xfrm>
              <a:prstGeom prst="rect">
                <a:avLst/>
              </a:prstGeom>
            </p:spPr>
          </p:pic>
          <p:pic>
            <p:nvPicPr>
              <p:cNvPr id="42" name="Picture 41" descr="nsn.jpeg"/>
              <p:cNvPicPr>
                <a:picLocks noChangeAspect="1"/>
              </p:cNvPicPr>
              <p:nvPr/>
            </p:nvPicPr>
            <p:blipFill>
              <a:blip r:embed="rId24" cstate="email">
                <a:extLst>
                  <a:ext uri="{28A0092B-C50C-407E-A947-70E740481C1C}">
                    <a14:useLocalDpi xmlns:a14="http://schemas.microsoft.com/office/drawing/2010/main" val="0"/>
                  </a:ext>
                </a:extLst>
              </a:blip>
              <a:stretch>
                <a:fillRect/>
              </a:stretch>
            </p:blipFill>
            <p:spPr>
              <a:xfrm>
                <a:off x="2719691" y="4741210"/>
                <a:ext cx="1641599" cy="756063"/>
              </a:xfrm>
              <a:prstGeom prst="rect">
                <a:avLst/>
              </a:prstGeom>
            </p:spPr>
          </p:pic>
        </p:grpSp>
        <p:grpSp>
          <p:nvGrpSpPr>
            <p:cNvPr id="3" name="Group 2"/>
            <p:cNvGrpSpPr/>
            <p:nvPr/>
          </p:nvGrpSpPr>
          <p:grpSpPr>
            <a:xfrm>
              <a:off x="4791858" y="569381"/>
              <a:ext cx="2068512" cy="6224800"/>
              <a:chOff x="4791858" y="569381"/>
              <a:chExt cx="2068512" cy="6224800"/>
            </a:xfrm>
          </p:grpSpPr>
          <p:pic>
            <p:nvPicPr>
              <p:cNvPr id="25" name="Picture 4" descr="qualcomm.gif"/>
              <p:cNvPicPr>
                <a:picLocks noChangeAspect="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5064345" y="4131901"/>
                <a:ext cx="1523538" cy="330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10" descr="Logo-Telecom-Italia,K-T-749-3.jpg"/>
              <p:cNvPicPr>
                <a:picLocks noChangeAspect="1"/>
              </p:cNvPicPr>
              <p:nvPr/>
            </p:nvPicPr>
            <p:blipFill>
              <a:blip r:embed="rId26" cstate="email">
                <a:extLst>
                  <a:ext uri="{28A0092B-C50C-407E-A947-70E740481C1C}">
                    <a14:useLocalDpi xmlns:a14="http://schemas.microsoft.com/office/drawing/2010/main" val="0"/>
                  </a:ext>
                </a:extLst>
              </a:blip>
              <a:srcRect/>
              <a:stretch>
                <a:fillRect/>
              </a:stretch>
            </p:blipFill>
            <p:spPr bwMode="auto">
              <a:xfrm>
                <a:off x="4842550" y="6184581"/>
                <a:ext cx="196712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6"/>
              <p:cNvPicPr>
                <a:picLocks noChangeAspect="1" noChangeArrowheads="1"/>
              </p:cNvPicPr>
              <p:nvPr/>
            </p:nvPicPr>
            <p:blipFill>
              <a:blip r:embed="rId27"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88060" y="1182037"/>
                <a:ext cx="1676109" cy="16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9" descr="SWIFT_Logo_PMS_WG10.jpg"/>
              <p:cNvPicPr>
                <a:picLocks noChangeAspect="1"/>
              </p:cNvPicPr>
              <p:nvPr/>
            </p:nvPicPr>
            <p:blipFill>
              <a:blip r:embed="rId28" cstate="email">
                <a:extLst>
                  <a:ext uri="{28A0092B-C50C-407E-A947-70E740481C1C}">
                    <a14:useLocalDpi xmlns:a14="http://schemas.microsoft.com/office/drawing/2010/main" val="0"/>
                  </a:ext>
                </a:extLst>
              </a:blip>
              <a:srcRect/>
              <a:stretch>
                <a:fillRect/>
              </a:stretch>
            </p:blipFill>
            <p:spPr bwMode="auto">
              <a:xfrm>
                <a:off x="5313441" y="2941022"/>
                <a:ext cx="1025347" cy="102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 descr="SAP_logo_2011.png"/>
              <p:cNvPicPr>
                <a:picLocks noChangeAspect="1"/>
              </p:cNvPicPr>
              <p:nvPr/>
            </p:nvPicPr>
            <p:blipFill>
              <a:blip r:embed="rId29" cstate="email">
                <a:extLst>
                  <a:ext uri="{28A0092B-C50C-407E-A947-70E740481C1C}">
                    <a14:useLocalDpi xmlns:a14="http://schemas.microsoft.com/office/drawing/2010/main" val="0"/>
                  </a:ext>
                </a:extLst>
              </a:blip>
              <a:srcRect/>
              <a:stretch>
                <a:fillRect/>
              </a:stretch>
            </p:blipFill>
            <p:spPr bwMode="auto">
              <a:xfrm>
                <a:off x="5210412" y="569381"/>
                <a:ext cx="1231404" cy="609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 descr="symantec.png"/>
              <p:cNvPicPr>
                <a:picLocks noChangeAspect="1"/>
              </p:cNvPicPr>
              <p:nvPr/>
            </p:nvPicPr>
            <p:blipFill>
              <a:blip r:embed="rId30" cstate="email">
                <a:extLst>
                  <a:ext uri="{28A0092B-C50C-407E-A947-70E740481C1C}">
                    <a14:useLocalDpi xmlns:a14="http://schemas.microsoft.com/office/drawing/2010/main" val="0"/>
                  </a:ext>
                </a:extLst>
              </a:blip>
              <a:srcRect/>
              <a:stretch>
                <a:fillRect/>
              </a:stretch>
            </p:blipFill>
            <p:spPr bwMode="auto">
              <a:xfrm>
                <a:off x="5005628" y="4934093"/>
                <a:ext cx="1640972" cy="43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4" descr="ServeLogoResource.jpeg"/>
              <p:cNvPicPr>
                <a:picLocks noChangeAspect="1"/>
              </p:cNvPicPr>
              <p:nvPr/>
            </p:nvPicPr>
            <p:blipFill>
              <a:blip r:embed="rId31">
                <a:extLst>
                  <a:ext uri="{28A0092B-C50C-407E-A947-70E740481C1C}">
                    <a14:useLocalDpi xmlns:a14="http://schemas.microsoft.com/office/drawing/2010/main" val="0"/>
                  </a:ext>
                </a:extLst>
              </a:blip>
              <a:srcRect/>
              <a:stretch>
                <a:fillRect/>
              </a:stretch>
            </p:blipFill>
            <p:spPr bwMode="auto">
              <a:xfrm>
                <a:off x="4791858" y="2403448"/>
                <a:ext cx="206851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rackspace%20new%20logo%20fullwidth_2.jpeg"/>
              <p:cNvPicPr>
                <a:picLocks noChangeAspect="1"/>
              </p:cNvPicPr>
              <p:nvPr/>
            </p:nvPicPr>
            <p:blipFill>
              <a:blip r:embed="rId3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46262" y="1042438"/>
                <a:ext cx="1559705" cy="606552"/>
              </a:xfrm>
              <a:prstGeom prst="rect">
                <a:avLst/>
              </a:prstGeom>
            </p:spPr>
          </p:pic>
          <p:pic>
            <p:nvPicPr>
              <p:cNvPr id="44" name="Picture 43" descr="salesforce_logo.jpeg"/>
              <p:cNvPicPr>
                <a:picLocks noChangeAspect="1"/>
              </p:cNvPicPr>
              <p:nvPr/>
            </p:nvPicPr>
            <p:blipFill>
              <a:blip r:embed="rId3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30910" y="3938957"/>
                <a:ext cx="1990409" cy="1498661"/>
              </a:xfrm>
              <a:prstGeom prst="rect">
                <a:avLst/>
              </a:prstGeom>
            </p:spPr>
          </p:pic>
          <p:pic>
            <p:nvPicPr>
              <p:cNvPr id="2" name="Picture 1" descr="1301 Sony Logo.jpg"/>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191114" y="5602679"/>
                <a:ext cx="1270000" cy="482600"/>
              </a:xfrm>
              <a:prstGeom prst="rect">
                <a:avLst/>
              </a:prstGeom>
            </p:spPr>
          </p:pic>
        </p:grpSp>
      </p:grpSp>
      <p:sp>
        <p:nvSpPr>
          <p:cNvPr id="6" name="Title 5"/>
          <p:cNvSpPr>
            <a:spLocks noGrp="1"/>
          </p:cNvSpPr>
          <p:nvPr>
            <p:ph type="title"/>
          </p:nvPr>
        </p:nvSpPr>
        <p:spPr/>
        <p:txBody>
          <a:bodyPr/>
          <a:lstStyle/>
          <a:p>
            <a:r>
              <a:rPr lang="en-US" dirty="0">
                <a:solidFill>
                  <a:srgbClr val="000000"/>
                </a:solidFill>
                <a:latin typeface="Arial"/>
              </a:rPr>
              <a:t>51 Firms in BSIMM4 Community</a:t>
            </a:r>
            <a:r>
              <a:rPr lang="en-US" sz="2800" b="0" dirty="0">
                <a:ea typeface="ＭＳ Ｐゴシック" charset="0"/>
                <a:cs typeface="Corbel"/>
              </a:rPr>
              <a:t/>
            </a:r>
            <a:br>
              <a:rPr lang="en-US" sz="2800" b="0" dirty="0">
                <a:ea typeface="ＭＳ Ｐゴシック" charset="0"/>
                <a:cs typeface="Corbel"/>
              </a:rPr>
            </a:br>
            <a:endParaRPr lang="en-US" dirty="0"/>
          </a:p>
        </p:txBody>
      </p:sp>
    </p:spTree>
    <p:extLst>
      <p:ext uri="{BB962C8B-B14F-4D97-AF65-F5344CB8AC3E}">
        <p14:creationId xmlns:p14="http://schemas.microsoft.com/office/powerpoint/2010/main" val="155448234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Building BSIMM</a:t>
            </a:r>
          </a:p>
        </p:txBody>
      </p:sp>
      <p:sp>
        <p:nvSpPr>
          <p:cNvPr id="14339" name="Content Placeholder 2"/>
          <p:cNvSpPr>
            <a:spLocks noGrp="1"/>
          </p:cNvSpPr>
          <p:nvPr>
            <p:ph idx="1"/>
          </p:nvPr>
        </p:nvSpPr>
        <p:spPr/>
        <p:txBody>
          <a:bodyPr/>
          <a:lstStyle/>
          <a:p>
            <a:r>
              <a:rPr lang="en-US" dirty="0" smtClean="0"/>
              <a:t>Build a maturity model from actual data gathered from 9 well known large-scale software security initiatives</a:t>
            </a:r>
          </a:p>
          <a:p>
            <a:pPr lvl="1"/>
            <a:r>
              <a:rPr lang="en-US" dirty="0" smtClean="0"/>
              <a:t>Create a software security framework</a:t>
            </a:r>
          </a:p>
          <a:p>
            <a:pPr lvl="1"/>
            <a:r>
              <a:rPr lang="en-US" dirty="0" smtClean="0"/>
              <a:t>Interview nine firms in-person</a:t>
            </a:r>
          </a:p>
          <a:p>
            <a:pPr lvl="1"/>
            <a:r>
              <a:rPr lang="en-US" dirty="0" smtClean="0"/>
              <a:t>Discover 110 activities through observation</a:t>
            </a:r>
          </a:p>
          <a:p>
            <a:pPr lvl="1"/>
            <a:r>
              <a:rPr lang="en-US" dirty="0" smtClean="0"/>
              <a:t>Organize the activities in 3 levels</a:t>
            </a:r>
          </a:p>
          <a:p>
            <a:pPr lvl="1"/>
            <a:r>
              <a:rPr lang="en-US" dirty="0" smtClean="0"/>
              <a:t>Build scorecard</a:t>
            </a:r>
          </a:p>
          <a:p>
            <a:r>
              <a:rPr lang="en-US" dirty="0" smtClean="0">
                <a:sym typeface="Wingdings" charset="0"/>
              </a:rPr>
              <a:t>The model has been validated with data from 51 firms</a:t>
            </a:r>
          </a:p>
          <a:p>
            <a:pPr lvl="1"/>
            <a:endParaRPr lang="en-US" dirty="0" smtClean="0">
              <a:sym typeface="Wingdings" pitchFamily="2" charset="2"/>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BSIMM4 Scorecard</a:t>
            </a:r>
            <a:br>
              <a:rPr lang="en-US" dirty="0"/>
            </a:br>
            <a:endParaRPr lang="en-US" dirty="0"/>
          </a:p>
        </p:txBody>
      </p:sp>
      <p:sp>
        <p:nvSpPr>
          <p:cNvPr id="57345" name="Content Placeholder 3"/>
          <p:cNvSpPr>
            <a:spLocks noGrp="1"/>
          </p:cNvSpPr>
          <p:nvPr>
            <p:ph sz="quarter" idx="4294967295"/>
          </p:nvPr>
        </p:nvSpPr>
        <p:spPr>
          <a:xfrm>
            <a:off x="5410200" y="3511550"/>
            <a:ext cx="3733800" cy="3081338"/>
          </a:xfrm>
        </p:spPr>
        <p:txBody>
          <a:bodyPr>
            <a:normAutofit fontScale="85000" lnSpcReduction="20000"/>
          </a:bodyPr>
          <a:lstStyle/>
          <a:p>
            <a:r>
              <a:rPr lang="en-US" sz="2400" dirty="0">
                <a:ea typeface="ＭＳ Ｐゴシック" charset="0"/>
                <a:cs typeface="Corbel"/>
              </a:rPr>
              <a:t>109 </a:t>
            </a:r>
            <a:r>
              <a:rPr lang="en-US" sz="2400" dirty="0" smtClean="0">
                <a:ea typeface="ＭＳ Ｐゴシック" charset="0"/>
                <a:cs typeface="Corbel"/>
              </a:rPr>
              <a:t>Activities</a:t>
            </a:r>
            <a:br>
              <a:rPr lang="en-US" sz="2400" dirty="0" smtClean="0">
                <a:ea typeface="ＭＳ Ｐゴシック" charset="0"/>
                <a:cs typeface="Corbel"/>
              </a:rPr>
            </a:br>
            <a:endParaRPr lang="en-US" sz="2400" dirty="0">
              <a:ea typeface="ＭＳ Ｐゴシック" charset="0"/>
              <a:cs typeface="Corbel"/>
            </a:endParaRPr>
          </a:p>
          <a:p>
            <a:r>
              <a:rPr lang="en-US" sz="2400" dirty="0">
                <a:ea typeface="ＭＳ Ｐゴシック" charset="0"/>
                <a:cs typeface="Corbel"/>
              </a:rPr>
              <a:t>3 levels</a:t>
            </a:r>
          </a:p>
          <a:p>
            <a:r>
              <a:rPr lang="en-US" sz="2400" dirty="0" smtClean="0">
                <a:ea typeface="ＭＳ Ｐゴシック" charset="0"/>
                <a:cs typeface="Corbel"/>
              </a:rPr>
              <a:t/>
            </a:r>
            <a:br>
              <a:rPr lang="en-US" sz="2400" dirty="0" smtClean="0">
                <a:ea typeface="ＭＳ Ｐゴシック" charset="0"/>
                <a:cs typeface="Corbel"/>
              </a:rPr>
            </a:br>
            <a:r>
              <a:rPr lang="en-US" sz="2400" dirty="0" smtClean="0">
                <a:ea typeface="ＭＳ Ｐゴシック" charset="0"/>
                <a:cs typeface="Corbel"/>
              </a:rPr>
              <a:t>Top </a:t>
            </a:r>
            <a:r>
              <a:rPr lang="en-US" sz="2400" dirty="0">
                <a:ea typeface="ＭＳ Ｐゴシック" charset="0"/>
                <a:cs typeface="Corbel"/>
              </a:rPr>
              <a:t>12 activities</a:t>
            </a:r>
          </a:p>
          <a:p>
            <a:pPr lvl="1">
              <a:buFont typeface="Courier New" pitchFamily="49" charset="0"/>
              <a:buChar char="o"/>
            </a:pPr>
            <a:r>
              <a:rPr lang="en-US" sz="2400" dirty="0">
                <a:ea typeface="ＭＳ Ｐゴシック" charset="0"/>
                <a:cs typeface="Corbel"/>
              </a:rPr>
              <a:t>69% cutoff</a:t>
            </a:r>
          </a:p>
          <a:p>
            <a:pPr lvl="1">
              <a:buFont typeface="Courier New" pitchFamily="49" charset="0"/>
              <a:buChar char="o"/>
            </a:pPr>
            <a:r>
              <a:rPr lang="en-US" sz="2400" dirty="0" smtClean="0">
                <a:ea typeface="ＭＳ Ｐゴシック" charset="0"/>
                <a:cs typeface="Corbel"/>
              </a:rPr>
              <a:t>31 </a:t>
            </a:r>
            <a:r>
              <a:rPr lang="en-US" sz="2400" dirty="0">
                <a:ea typeface="ＭＳ Ｐゴシック" charset="0"/>
                <a:cs typeface="Corbel"/>
              </a:rPr>
              <a:t>of </a:t>
            </a:r>
            <a:r>
              <a:rPr lang="en-US" sz="2400" dirty="0" smtClean="0">
                <a:ea typeface="ＭＳ Ｐゴシック" charset="0"/>
                <a:cs typeface="Corbel"/>
              </a:rPr>
              <a:t>51 </a:t>
            </a:r>
            <a:r>
              <a:rPr lang="en-US" sz="2400" dirty="0">
                <a:ea typeface="ＭＳ Ｐゴシック" charset="0"/>
                <a:cs typeface="Corbel"/>
              </a:rPr>
              <a:t>firms</a:t>
            </a:r>
          </a:p>
          <a:p>
            <a:r>
              <a:rPr lang="en-US" sz="2400" dirty="0" smtClean="0">
                <a:ea typeface="ＭＳ Ｐゴシック" charset="0"/>
                <a:cs typeface="Corbel"/>
              </a:rPr>
              <a:t/>
            </a:r>
            <a:br>
              <a:rPr lang="en-US" sz="2400" dirty="0" smtClean="0">
                <a:ea typeface="ＭＳ Ｐゴシック" charset="0"/>
                <a:cs typeface="Corbel"/>
              </a:rPr>
            </a:br>
            <a:r>
              <a:rPr lang="en-US" sz="2400" dirty="0" smtClean="0">
                <a:ea typeface="ＭＳ Ｐゴシック" charset="0"/>
                <a:cs typeface="Corbel"/>
              </a:rPr>
              <a:t>Comparing </a:t>
            </a:r>
            <a:r>
              <a:rPr lang="en-US" sz="2400" dirty="0">
                <a:ea typeface="ＭＳ Ｐゴシック" charset="0"/>
                <a:cs typeface="Corbel"/>
              </a:rPr>
              <a:t>scorecards between releases is interesting</a:t>
            </a:r>
          </a:p>
          <a:p>
            <a:pPr marL="342900" indent="-342900">
              <a:buFont typeface="Wingdings" charset="2"/>
              <a:buChar char="q"/>
            </a:pPr>
            <a:endParaRPr lang="en-US" sz="2400" dirty="0">
              <a:ea typeface="ＭＳ Ｐゴシック" charset="0"/>
              <a:cs typeface="Corbel"/>
            </a:endParaRPr>
          </a:p>
          <a:p>
            <a:endParaRPr lang="en-US" sz="2400" dirty="0">
              <a:ea typeface="ＭＳ Ｐゴシック" charset="0"/>
              <a:cs typeface="ＭＳ Ｐゴシック" charset="0"/>
            </a:endParaRPr>
          </a:p>
        </p:txBody>
      </p:sp>
      <p:pic>
        <p:nvPicPr>
          <p:cNvPr id="3" name="Picture 2" descr="page58.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7249" y="764667"/>
            <a:ext cx="4681955" cy="5628134"/>
          </a:xfrm>
          <a:prstGeom prst="rect">
            <a:avLst/>
          </a:prstGeom>
        </p:spPr>
      </p:pic>
    </p:spTree>
    <p:extLst>
      <p:ext uri="{BB962C8B-B14F-4D97-AF65-F5344CB8AC3E}">
        <p14:creationId xmlns:p14="http://schemas.microsoft.com/office/powerpoint/2010/main" val="698972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dirty="0" smtClean="0"/>
              <a:t>BSIMM4 as a Measuring Stick</a:t>
            </a:r>
            <a:endParaRPr lang="en-US" dirty="0"/>
          </a:p>
        </p:txBody>
      </p:sp>
      <p:sp>
        <p:nvSpPr>
          <p:cNvPr id="6" name="Text Placeholder 5"/>
          <p:cNvSpPr>
            <a:spLocks noGrp="1"/>
          </p:cNvSpPr>
          <p:nvPr>
            <p:ph type="body" sz="half" idx="1"/>
          </p:nvPr>
        </p:nvSpPr>
        <p:spPr>
          <a:xfrm>
            <a:off x="304801" y="1143000"/>
            <a:ext cx="3505200" cy="4953000"/>
          </a:xfrm>
        </p:spPr>
        <p:txBody>
          <a:bodyPr/>
          <a:lstStyle/>
          <a:p>
            <a:r>
              <a:rPr lang="en-US" dirty="0"/>
              <a:t>Compare a firm with peers using the high water mark </a:t>
            </a:r>
            <a:r>
              <a:rPr lang="en-US" dirty="0" smtClean="0"/>
              <a:t>view.</a:t>
            </a:r>
            <a:endParaRPr lang="en-US" dirty="0"/>
          </a:p>
          <a:p>
            <a:r>
              <a:rPr lang="en-US" dirty="0"/>
              <a:t>Compare business </a:t>
            </a:r>
            <a:r>
              <a:rPr lang="en-US" dirty="0" smtClean="0"/>
              <a:t>units.</a:t>
            </a:r>
            <a:endParaRPr lang="en-US" dirty="0"/>
          </a:p>
          <a:p>
            <a:r>
              <a:rPr lang="en-US" dirty="0"/>
              <a:t>Chart an SSI over </a:t>
            </a:r>
            <a:r>
              <a:rPr lang="en-US" dirty="0" smtClean="0"/>
              <a:t>time.</a:t>
            </a:r>
            <a:endParaRPr lang="en-US" dirty="0"/>
          </a:p>
          <a:p>
            <a:endParaRPr lang="en-US" dirty="0"/>
          </a:p>
        </p:txBody>
      </p:sp>
      <p:pic>
        <p:nvPicPr>
          <p:cNvPr id="3" name="Picture 2" descr="FakeSpider.51Firms.png"/>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606" t="2992" r="7748" b="3084"/>
          <a:stretch/>
        </p:blipFill>
        <p:spPr>
          <a:xfrm>
            <a:off x="3456388" y="1459754"/>
            <a:ext cx="5535212" cy="4474051"/>
          </a:xfrm>
          <a:prstGeom prst="rect">
            <a:avLst/>
          </a:prstGeom>
        </p:spPr>
      </p:pic>
    </p:spTree>
    <p:extLst>
      <p:ext uri="{BB962C8B-B14F-4D97-AF65-F5344CB8AC3E}">
        <p14:creationId xmlns:p14="http://schemas.microsoft.com/office/powerpoint/2010/main" val="313635991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dirty="0" smtClean="0"/>
              <a:t>BSIMM4 to BSIMM5</a:t>
            </a:r>
            <a:endParaRPr lang="en-US" dirty="0"/>
          </a:p>
        </p:txBody>
      </p:sp>
      <p:sp>
        <p:nvSpPr>
          <p:cNvPr id="71682" name="Content Placeholder 2"/>
          <p:cNvSpPr>
            <a:spLocks noGrp="1"/>
          </p:cNvSpPr>
          <p:nvPr>
            <p:ph idx="1"/>
          </p:nvPr>
        </p:nvSpPr>
        <p:spPr/>
        <p:txBody>
          <a:bodyPr/>
          <a:lstStyle/>
          <a:p>
            <a:r>
              <a:rPr lang="en-US" dirty="0" smtClean="0"/>
              <a:t>BSIMM4 released September 2012 under creative commons</a:t>
            </a:r>
          </a:p>
          <a:p>
            <a:r>
              <a:rPr lang="en-US" dirty="0" smtClean="0">
                <a:hlinkClick r:id="rId3"/>
              </a:rPr>
              <a:t>http://bsimm.com</a:t>
            </a:r>
            <a:endParaRPr lang="en-US" dirty="0" smtClean="0"/>
          </a:p>
          <a:p>
            <a:pPr lvl="1"/>
            <a:r>
              <a:rPr lang="en-US" dirty="0" smtClean="0"/>
              <a:t>Italian and German translations available soon</a:t>
            </a:r>
          </a:p>
          <a:p>
            <a:r>
              <a:rPr lang="en-US" dirty="0" smtClean="0"/>
              <a:t>BSIMM is a yardstick</a:t>
            </a:r>
          </a:p>
          <a:p>
            <a:pPr lvl="1"/>
            <a:r>
              <a:rPr lang="en-US" dirty="0" smtClean="0"/>
              <a:t>Use it to see where you stand</a:t>
            </a:r>
          </a:p>
          <a:p>
            <a:pPr lvl="1"/>
            <a:r>
              <a:rPr lang="en-US" dirty="0" smtClean="0"/>
              <a:t>Use it to figure out what your peers do</a:t>
            </a:r>
          </a:p>
          <a:p>
            <a:r>
              <a:rPr lang="en-US" dirty="0" smtClean="0"/>
              <a:t>BSIMM4</a:t>
            </a:r>
            <a:r>
              <a:rPr lang="en-US" dirty="0" smtClean="0">
                <a:sym typeface="Wingdings" charset="0"/>
              </a:rPr>
              <a:t>BSIMM5</a:t>
            </a:r>
            <a:endParaRPr lang="en-US" dirty="0" smtClean="0"/>
          </a:p>
          <a:p>
            <a:pPr lvl="1"/>
            <a:r>
              <a:rPr lang="en-US" dirty="0" smtClean="0"/>
              <a:t>BSIMM is growing</a:t>
            </a:r>
          </a:p>
          <a:p>
            <a:pPr lvl="1"/>
            <a:r>
              <a:rPr lang="en-US" dirty="0" smtClean="0"/>
              <a:t>Target of 60 firms</a:t>
            </a:r>
            <a:endParaRPr lang="en-US" dirty="0"/>
          </a:p>
        </p:txBody>
      </p:sp>
      <p:pic>
        <p:nvPicPr>
          <p:cNvPr id="71683" name="Picture 4" descr="BSIMM3[flat].jp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14227" y="3424541"/>
            <a:ext cx="3669196" cy="269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837667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An Assurance Ecosystem </a:t>
            </a:r>
            <a:r>
              <a:rPr lang="en-US" sz="2400" b="1" dirty="0">
                <a:latin typeface="Calibri" panose="020F0502020204030204" pitchFamily="34" charset="0"/>
              </a:rPr>
              <a:t>(Developed by Dan </a:t>
            </a:r>
            <a:r>
              <a:rPr lang="en-US" sz="2400" b="1" dirty="0" smtClean="0">
                <a:latin typeface="Calibri" panose="020F0502020204030204" pitchFamily="34" charset="0"/>
              </a:rPr>
              <a:t>Reddy, EMC-2</a:t>
            </a:r>
            <a:r>
              <a:rPr lang="en-US" sz="2400" b="1" dirty="0">
                <a:latin typeface="Calibri" panose="020F0502020204030204" pitchFamily="34" charset="0"/>
              </a:rPr>
              <a:t>)</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1745255"/>
            <a:ext cx="3296246" cy="927069"/>
          </a:xfrm>
          <a:prstGeom prst="rect">
            <a:avLst/>
          </a:prstGeom>
        </p:spPr>
      </p:pic>
      <p:sp>
        <p:nvSpPr>
          <p:cNvPr id="10" name="Rectangle 9"/>
          <p:cNvSpPr/>
          <p:nvPr/>
        </p:nvSpPr>
        <p:spPr>
          <a:xfrm>
            <a:off x="3124200" y="1481446"/>
            <a:ext cx="2819400" cy="446215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pic>
        <p:nvPicPr>
          <p:cNvPr id="1028" name="Picture 4"/>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28000" contrast="16000"/>
                    </a14:imgEffect>
                  </a14:imgLayer>
                </a14:imgProps>
              </a:ext>
              <a:ext uri="{28A0092B-C50C-407E-A947-70E740481C1C}">
                <a14:useLocalDpi xmlns:a14="http://schemas.microsoft.com/office/drawing/2010/main" val="0"/>
              </a:ext>
            </a:extLst>
          </a:blip>
          <a:srcRect/>
          <a:stretch>
            <a:fillRect/>
          </a:stretch>
        </p:blipFill>
        <p:spPr bwMode="auto">
          <a:xfrm rot="5400000">
            <a:off x="5295592" y="2303677"/>
            <a:ext cx="4525775" cy="2881313"/>
          </a:xfrm>
          <a:prstGeom prst="rect">
            <a:avLst/>
          </a:prstGeom>
          <a:noFill/>
          <a:ln w="952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199" y="1481444"/>
            <a:ext cx="2909571" cy="4462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One View as to How the Pieces Fit</a:t>
            </a:r>
            <a:endParaRPr lang="en-US" dirty="0"/>
          </a:p>
        </p:txBody>
      </p:sp>
      <p:pic>
        <p:nvPicPr>
          <p:cNvPr id="1026" name="Picture 2" descr="http://bsimm.com/i/bsimm-fs-isv_tn.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 y="2606397"/>
            <a:ext cx="2909570" cy="20418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95642" y="1905000"/>
            <a:ext cx="1203856" cy="369332"/>
          </a:xfrm>
          <a:prstGeom prst="rect">
            <a:avLst/>
          </a:prstGeom>
          <a:noFill/>
        </p:spPr>
        <p:txBody>
          <a:bodyPr wrap="none" lIns="0" tIns="0" rIns="0" bIns="0" rtlCol="0">
            <a:spAutoFit/>
          </a:bodyPr>
          <a:lstStyle/>
          <a:p>
            <a:pPr algn="ctr" fontAlgn="auto">
              <a:spcBef>
                <a:spcPts val="0"/>
              </a:spcBef>
              <a:spcAft>
                <a:spcPts val="0"/>
              </a:spcAft>
            </a:pPr>
            <a:r>
              <a:rPr lang="en-US" sz="2400" b="1" dirty="0" smtClean="0">
                <a:solidFill>
                  <a:srgbClr val="4D4D4D"/>
                </a:solidFill>
                <a:latin typeface="Verdana"/>
              </a:rPr>
              <a:t>BSIMM</a:t>
            </a:r>
          </a:p>
        </p:txBody>
      </p:sp>
      <p:sp>
        <p:nvSpPr>
          <p:cNvPr id="4" name="TextBox 3"/>
          <p:cNvSpPr txBox="1"/>
          <p:nvPr/>
        </p:nvSpPr>
        <p:spPr>
          <a:xfrm>
            <a:off x="152400" y="4648200"/>
            <a:ext cx="2833370" cy="1107996"/>
          </a:xfrm>
          <a:prstGeom prst="rect">
            <a:avLst/>
          </a:prstGeom>
          <a:noFill/>
        </p:spPr>
        <p:txBody>
          <a:bodyPr wrap="square" lIns="0" tIns="0" rIns="0" bIns="0" rtlCol="0">
            <a:spAutoFit/>
          </a:bodyPr>
          <a:lstStyle/>
          <a:p>
            <a:pPr fontAlgn="auto">
              <a:spcBef>
                <a:spcPts val="0"/>
              </a:spcBef>
              <a:spcAft>
                <a:spcPts val="0"/>
              </a:spcAft>
            </a:pPr>
            <a:r>
              <a:rPr lang="en-US" sz="1800" dirty="0" smtClean="0">
                <a:solidFill>
                  <a:srgbClr val="000000"/>
                </a:solidFill>
                <a:latin typeface="Verdana"/>
              </a:rPr>
              <a:t>Shows data congruence of security activities </a:t>
            </a:r>
          </a:p>
          <a:p>
            <a:pPr fontAlgn="auto">
              <a:spcBef>
                <a:spcPts val="0"/>
              </a:spcBef>
              <a:spcAft>
                <a:spcPts val="0"/>
              </a:spcAft>
            </a:pPr>
            <a:r>
              <a:rPr lang="en-US" sz="1800" dirty="0" smtClean="0">
                <a:solidFill>
                  <a:srgbClr val="000000"/>
                </a:solidFill>
                <a:latin typeface="Verdana"/>
              </a:rPr>
              <a:t>found in companies that were analyzed</a:t>
            </a:r>
          </a:p>
        </p:txBody>
      </p:sp>
      <p:pic>
        <p:nvPicPr>
          <p:cNvPr id="6" name="Picture 4" descr="SAFECode Driving Security and Integrit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77000" y="1802471"/>
            <a:ext cx="2379992" cy="86452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172200" y="3627298"/>
            <a:ext cx="2667000" cy="1675151"/>
          </a:xfrm>
          <a:prstGeom prst="rect">
            <a:avLst/>
          </a:prstGeom>
          <a:noFill/>
        </p:spPr>
        <p:txBody>
          <a:bodyPr wrap="square" lIns="0" tIns="0" rIns="0" bIns="0" rtlCol="0">
            <a:normAutofit/>
          </a:bodyPr>
          <a:lstStyle/>
          <a:p>
            <a:pPr marL="285750" indent="-285750" fontAlgn="auto">
              <a:spcBef>
                <a:spcPts val="0"/>
              </a:spcBef>
              <a:spcAft>
                <a:spcPts val="0"/>
              </a:spcAft>
              <a:buFont typeface="Arial" pitchFamily="34" charset="0"/>
              <a:buChar char="•"/>
            </a:pPr>
            <a:r>
              <a:rPr lang="en-US" sz="1800" dirty="0" smtClean="0">
                <a:solidFill>
                  <a:srgbClr val="000000"/>
                </a:solidFill>
                <a:latin typeface="Verdana"/>
              </a:rPr>
              <a:t>Building secure products</a:t>
            </a:r>
          </a:p>
          <a:p>
            <a:pPr marL="285750" indent="-285750" fontAlgn="auto">
              <a:spcBef>
                <a:spcPts val="0"/>
              </a:spcBef>
              <a:spcAft>
                <a:spcPts val="0"/>
              </a:spcAft>
              <a:buFont typeface="Arial" pitchFamily="34" charset="0"/>
              <a:buChar char="•"/>
            </a:pPr>
            <a:r>
              <a:rPr lang="en-US" sz="1800" dirty="0" smtClean="0">
                <a:solidFill>
                  <a:srgbClr val="000000"/>
                </a:solidFill>
                <a:latin typeface="Verdana"/>
              </a:rPr>
              <a:t>Prescriptive</a:t>
            </a:r>
          </a:p>
          <a:p>
            <a:pPr marL="285750" indent="-285750" fontAlgn="auto">
              <a:spcBef>
                <a:spcPts val="0"/>
              </a:spcBef>
              <a:spcAft>
                <a:spcPts val="0"/>
              </a:spcAft>
              <a:buFont typeface="Arial" pitchFamily="34" charset="0"/>
              <a:buChar char="•"/>
            </a:pPr>
            <a:r>
              <a:rPr lang="en-US" sz="1800" dirty="0" smtClean="0">
                <a:solidFill>
                  <a:srgbClr val="000000"/>
                </a:solidFill>
                <a:latin typeface="Verdana"/>
              </a:rPr>
              <a:t>How should I do it?</a:t>
            </a:r>
          </a:p>
          <a:p>
            <a:pPr marL="285750" indent="-285750" fontAlgn="auto">
              <a:spcBef>
                <a:spcPts val="0"/>
              </a:spcBef>
              <a:spcAft>
                <a:spcPts val="0"/>
              </a:spcAft>
              <a:buFont typeface="Arial" pitchFamily="34" charset="0"/>
              <a:buChar char="•"/>
            </a:pPr>
            <a:r>
              <a:rPr lang="en-US" sz="1800" dirty="0" smtClean="0">
                <a:solidFill>
                  <a:srgbClr val="000000"/>
                </a:solidFill>
                <a:latin typeface="Verdana"/>
              </a:rPr>
              <a:t>Where should I start?</a:t>
            </a:r>
          </a:p>
        </p:txBody>
      </p:sp>
      <p:sp>
        <p:nvSpPr>
          <p:cNvPr id="9" name="TextBox 8"/>
          <p:cNvSpPr txBox="1"/>
          <p:nvPr/>
        </p:nvSpPr>
        <p:spPr>
          <a:xfrm>
            <a:off x="3124200" y="3581400"/>
            <a:ext cx="2819400" cy="2286000"/>
          </a:xfrm>
          <a:prstGeom prst="rect">
            <a:avLst/>
          </a:prstGeom>
          <a:noFill/>
        </p:spPr>
        <p:txBody>
          <a:bodyPr wrap="square" lIns="0" tIns="0" rIns="0" bIns="0" rtlCol="0">
            <a:normAutofit fontScale="92500" lnSpcReduction="10000"/>
          </a:bodyPr>
          <a:lstStyle/>
          <a:p>
            <a:pPr marL="285750" indent="-285750" fontAlgn="auto">
              <a:spcBef>
                <a:spcPts val="0"/>
              </a:spcBef>
              <a:spcAft>
                <a:spcPts val="0"/>
              </a:spcAft>
              <a:buFont typeface="Arial" pitchFamily="34" charset="0"/>
              <a:buChar char="•"/>
            </a:pPr>
            <a:r>
              <a:rPr lang="en-US" sz="1800" dirty="0" smtClean="0">
                <a:solidFill>
                  <a:srgbClr val="000000"/>
                </a:solidFill>
                <a:latin typeface="Verdana"/>
              </a:rPr>
              <a:t>Standard that outlines best practices of ICT Providers to mitigate vs. </a:t>
            </a:r>
            <a:r>
              <a:rPr lang="en-US" sz="1800" i="1" dirty="0" smtClean="0">
                <a:solidFill>
                  <a:srgbClr val="000000"/>
                </a:solidFill>
                <a:latin typeface="Verdana"/>
              </a:rPr>
              <a:t>tainted</a:t>
            </a:r>
            <a:r>
              <a:rPr lang="en-US" sz="1800" dirty="0" smtClean="0">
                <a:solidFill>
                  <a:srgbClr val="000000"/>
                </a:solidFill>
                <a:latin typeface="Verdana"/>
              </a:rPr>
              <a:t> and </a:t>
            </a:r>
            <a:r>
              <a:rPr lang="en-US" sz="1800" i="1" dirty="0" smtClean="0">
                <a:solidFill>
                  <a:srgbClr val="000000"/>
                </a:solidFill>
                <a:latin typeface="Verdana"/>
              </a:rPr>
              <a:t>counterfeit</a:t>
            </a:r>
            <a:r>
              <a:rPr lang="en-US" sz="1800" dirty="0" smtClean="0">
                <a:solidFill>
                  <a:srgbClr val="000000"/>
                </a:solidFill>
                <a:latin typeface="Verdana"/>
              </a:rPr>
              <a:t> products.</a:t>
            </a:r>
          </a:p>
          <a:p>
            <a:pPr marL="285750" indent="-285750" fontAlgn="auto">
              <a:spcBef>
                <a:spcPts val="0"/>
              </a:spcBef>
              <a:spcAft>
                <a:spcPts val="0"/>
              </a:spcAft>
              <a:buFont typeface="Arial" pitchFamily="34" charset="0"/>
              <a:buChar char="•"/>
            </a:pPr>
            <a:endParaRPr lang="en-US" sz="1800" dirty="0" smtClean="0">
              <a:solidFill>
                <a:srgbClr val="000000"/>
              </a:solidFill>
              <a:latin typeface="Verdana"/>
            </a:endParaRPr>
          </a:p>
          <a:p>
            <a:pPr marL="285750" indent="-285750" fontAlgn="auto">
              <a:spcBef>
                <a:spcPts val="0"/>
              </a:spcBef>
              <a:spcAft>
                <a:spcPts val="0"/>
              </a:spcAft>
              <a:buFont typeface="Arial" pitchFamily="34" charset="0"/>
              <a:buChar char="•"/>
            </a:pPr>
            <a:r>
              <a:rPr lang="en-US" sz="1800" dirty="0" smtClean="0">
                <a:solidFill>
                  <a:srgbClr val="000000"/>
                </a:solidFill>
                <a:latin typeface="Verdana"/>
              </a:rPr>
              <a:t>Method to accredit Trusted Technology Providers.</a:t>
            </a:r>
          </a:p>
        </p:txBody>
      </p:sp>
    </p:spTree>
    <p:extLst>
      <p:ext uri="{BB962C8B-B14F-4D97-AF65-F5344CB8AC3E}">
        <p14:creationId xmlns:p14="http://schemas.microsoft.com/office/powerpoint/2010/main" val="96606174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3124200" y="1905000"/>
            <a:ext cx="152400"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FFFF"/>
              </a:solidFill>
            </a:endParaRPr>
          </a:p>
        </p:txBody>
      </p:sp>
      <p:sp>
        <p:nvSpPr>
          <p:cNvPr id="2" name="Title 1"/>
          <p:cNvSpPr>
            <a:spLocks noGrp="1"/>
          </p:cNvSpPr>
          <p:nvPr>
            <p:ph type="title"/>
          </p:nvPr>
        </p:nvSpPr>
        <p:spPr/>
        <p:txBody>
          <a:bodyPr/>
          <a:lstStyle/>
          <a:p>
            <a:r>
              <a:rPr lang="en-US" dirty="0" smtClean="0"/>
              <a:t>EMC-Wide Standard with Focus on Risk and Organization Maturity</a:t>
            </a:r>
            <a:endParaRPr lang="en-US" dirty="0"/>
          </a:p>
        </p:txBody>
      </p:sp>
      <p:sp>
        <p:nvSpPr>
          <p:cNvPr id="35" name="Rectangle 34"/>
          <p:cNvSpPr/>
          <p:nvPr/>
        </p:nvSpPr>
        <p:spPr>
          <a:xfrm>
            <a:off x="5334000" y="2514600"/>
            <a:ext cx="152400"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FFFF"/>
              </a:solidFill>
            </a:endParaRPr>
          </a:p>
        </p:txBody>
      </p:sp>
      <p:sp>
        <p:nvSpPr>
          <p:cNvPr id="36" name="Rectangle 35"/>
          <p:cNvSpPr/>
          <p:nvPr/>
        </p:nvSpPr>
        <p:spPr>
          <a:xfrm>
            <a:off x="3124200" y="2514600"/>
            <a:ext cx="152400"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FFFF"/>
              </a:solidFill>
            </a:endParaRPr>
          </a:p>
        </p:txBody>
      </p:sp>
      <p:sp>
        <p:nvSpPr>
          <p:cNvPr id="37" name="Rectangle 36"/>
          <p:cNvSpPr/>
          <p:nvPr/>
        </p:nvSpPr>
        <p:spPr>
          <a:xfrm>
            <a:off x="1066800" y="2514600"/>
            <a:ext cx="152400" cy="2286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FFFF"/>
              </a:solidFill>
            </a:endParaRPr>
          </a:p>
        </p:txBody>
      </p:sp>
      <p:sp>
        <p:nvSpPr>
          <p:cNvPr id="38" name="TextBox 37"/>
          <p:cNvSpPr txBox="1"/>
          <p:nvPr/>
        </p:nvSpPr>
        <p:spPr>
          <a:xfrm>
            <a:off x="76200" y="3048001"/>
            <a:ext cx="2133600" cy="2057402"/>
          </a:xfrm>
          <a:prstGeom prst="rect">
            <a:avLst/>
          </a:prstGeom>
          <a:solidFill>
            <a:schemeClr val="accent1">
              <a:lumMod val="20000"/>
              <a:lumOff val="80000"/>
            </a:schemeClr>
          </a:solidFill>
          <a:ln>
            <a:solidFill>
              <a:schemeClr val="tx2">
                <a:lumMod val="60000"/>
                <a:lumOff val="40000"/>
              </a:schemeClr>
            </a:solidFill>
          </a:ln>
        </p:spPr>
        <p:style>
          <a:lnRef idx="1">
            <a:schemeClr val="accent6"/>
          </a:lnRef>
          <a:fillRef idx="3">
            <a:schemeClr val="accent6"/>
          </a:fillRef>
          <a:effectRef idx="2">
            <a:schemeClr val="accent6"/>
          </a:effectRef>
          <a:fontRef idx="minor">
            <a:schemeClr val="lt1"/>
          </a:fontRef>
        </p:style>
        <p:txBody>
          <a:bodyPr anchor="ctr"/>
          <a:lstStyle/>
          <a:p>
            <a:pPr marL="285750" lvl="2" indent="-166688">
              <a:buFont typeface="Wingdings" pitchFamily="2" charset="2"/>
              <a:buChar char="ü"/>
              <a:defRPr/>
            </a:pPr>
            <a:r>
              <a:rPr lang="en-US" sz="1400" i="1" dirty="0" smtClean="0">
                <a:solidFill>
                  <a:srgbClr val="007DC3">
                    <a:lumMod val="50000"/>
                  </a:srgbClr>
                </a:solidFill>
              </a:rPr>
              <a:t>Authentication and access control</a:t>
            </a:r>
          </a:p>
          <a:p>
            <a:pPr marL="285750" lvl="2" indent="-166688">
              <a:buFont typeface="Wingdings" pitchFamily="2" charset="2"/>
              <a:buChar char="ü"/>
              <a:defRPr/>
            </a:pPr>
            <a:r>
              <a:rPr lang="en-US" sz="1400" i="1" dirty="0" smtClean="0">
                <a:solidFill>
                  <a:srgbClr val="007DC3">
                    <a:lumMod val="50000"/>
                  </a:srgbClr>
                </a:solidFill>
              </a:rPr>
              <a:t>Logging </a:t>
            </a:r>
          </a:p>
          <a:p>
            <a:pPr marL="285750" lvl="2" indent="-166688">
              <a:buFont typeface="Wingdings" pitchFamily="2" charset="2"/>
              <a:buChar char="ü"/>
              <a:defRPr/>
            </a:pPr>
            <a:r>
              <a:rPr lang="en-US" sz="1400" i="1" dirty="0" smtClean="0">
                <a:solidFill>
                  <a:srgbClr val="007DC3">
                    <a:lumMod val="50000"/>
                  </a:srgbClr>
                </a:solidFill>
              </a:rPr>
              <a:t>Network security</a:t>
            </a:r>
          </a:p>
          <a:p>
            <a:pPr marL="285750" lvl="2" indent="-166688">
              <a:buFont typeface="Wingdings" pitchFamily="2" charset="2"/>
              <a:buChar char="ü"/>
              <a:defRPr/>
            </a:pPr>
            <a:r>
              <a:rPr lang="en-US" sz="1400" i="1" dirty="0" smtClean="0">
                <a:solidFill>
                  <a:srgbClr val="007DC3">
                    <a:lumMod val="50000"/>
                  </a:srgbClr>
                </a:solidFill>
              </a:rPr>
              <a:t>Cryptography and key management</a:t>
            </a:r>
          </a:p>
          <a:p>
            <a:pPr marL="285750" lvl="2" indent="-166688">
              <a:buFont typeface="Wingdings" pitchFamily="2" charset="2"/>
              <a:buChar char="ü"/>
              <a:defRPr/>
            </a:pPr>
            <a:r>
              <a:rPr lang="en-US" sz="1400" i="1" dirty="0" smtClean="0">
                <a:solidFill>
                  <a:srgbClr val="007DC3">
                    <a:lumMod val="50000"/>
                  </a:srgbClr>
                </a:solidFill>
              </a:rPr>
              <a:t>Serviceability</a:t>
            </a:r>
          </a:p>
          <a:p>
            <a:pPr marL="285750" lvl="2" indent="-166688">
              <a:buFont typeface="Wingdings" pitchFamily="2" charset="2"/>
              <a:buChar char="ü"/>
              <a:defRPr/>
            </a:pPr>
            <a:r>
              <a:rPr lang="en-US" sz="1400" i="1" dirty="0" smtClean="0">
                <a:solidFill>
                  <a:srgbClr val="007DC3">
                    <a:lumMod val="50000"/>
                  </a:srgbClr>
                </a:solidFill>
              </a:rPr>
              <a:t>Secure design principles</a:t>
            </a:r>
            <a:endParaRPr lang="en-US" sz="1400" i="1" dirty="0">
              <a:solidFill>
                <a:srgbClr val="007DC3">
                  <a:lumMod val="50000"/>
                </a:srgbClr>
              </a:solidFill>
            </a:endParaRPr>
          </a:p>
        </p:txBody>
      </p:sp>
      <p:sp>
        <p:nvSpPr>
          <p:cNvPr id="39" name="TextBox 38"/>
          <p:cNvSpPr txBox="1"/>
          <p:nvPr/>
        </p:nvSpPr>
        <p:spPr>
          <a:xfrm>
            <a:off x="2286000" y="3048001"/>
            <a:ext cx="1981200" cy="2057401"/>
          </a:xfrm>
          <a:prstGeom prst="rect">
            <a:avLst/>
          </a:prstGeom>
          <a:solidFill>
            <a:schemeClr val="accent1">
              <a:lumMod val="20000"/>
              <a:lumOff val="80000"/>
            </a:schemeClr>
          </a:solidFill>
          <a:ln>
            <a:solidFill>
              <a:schemeClr val="tx2">
                <a:lumMod val="60000"/>
                <a:lumOff val="40000"/>
              </a:schemeClr>
            </a:solidFill>
          </a:ln>
        </p:spPr>
        <p:style>
          <a:lnRef idx="1">
            <a:schemeClr val="accent6"/>
          </a:lnRef>
          <a:fillRef idx="3">
            <a:schemeClr val="accent6"/>
          </a:fillRef>
          <a:effectRef idx="2">
            <a:schemeClr val="accent6"/>
          </a:effectRef>
          <a:fontRef idx="minor">
            <a:schemeClr val="lt1"/>
          </a:fontRef>
        </p:style>
        <p:txBody>
          <a:bodyPr anchor="ctr"/>
          <a:lstStyle/>
          <a:p>
            <a:pPr marL="344488" lvl="1" indent="-225425">
              <a:buFont typeface="Wingdings" pitchFamily="2" charset="2"/>
              <a:buChar char="ü"/>
              <a:defRPr/>
            </a:pPr>
            <a:r>
              <a:rPr lang="en-US" sz="1400" i="1" dirty="0" smtClean="0">
                <a:solidFill>
                  <a:srgbClr val="007DC3">
                    <a:lumMod val="50000"/>
                  </a:srgbClr>
                </a:solidFill>
              </a:rPr>
              <a:t>Input validation</a:t>
            </a:r>
          </a:p>
          <a:p>
            <a:pPr marL="344488" lvl="1" indent="-225425">
              <a:buFont typeface="Wingdings" pitchFamily="2" charset="2"/>
              <a:buChar char="ü"/>
              <a:defRPr/>
            </a:pPr>
            <a:r>
              <a:rPr lang="en-US" sz="1400" i="1" dirty="0" smtClean="0">
                <a:solidFill>
                  <a:srgbClr val="007DC3">
                    <a:lumMod val="50000"/>
                  </a:srgbClr>
                </a:solidFill>
              </a:rPr>
              <a:t>Injection protection</a:t>
            </a:r>
          </a:p>
          <a:p>
            <a:pPr marL="344488" lvl="1" indent="-225425">
              <a:buFont typeface="Wingdings" pitchFamily="2" charset="2"/>
              <a:buChar char="ü"/>
              <a:defRPr/>
            </a:pPr>
            <a:r>
              <a:rPr lang="en-US" sz="1400" i="1" dirty="0" smtClean="0">
                <a:solidFill>
                  <a:srgbClr val="007DC3">
                    <a:lumMod val="50000"/>
                  </a:srgbClr>
                </a:solidFill>
              </a:rPr>
              <a:t>Directory traversal protection</a:t>
            </a:r>
          </a:p>
          <a:p>
            <a:pPr marL="344488" lvl="1" indent="-225425">
              <a:buFont typeface="Wingdings" pitchFamily="2" charset="2"/>
              <a:buChar char="ü"/>
              <a:defRPr/>
            </a:pPr>
            <a:r>
              <a:rPr lang="en-US" sz="1400" i="1" dirty="0" smtClean="0">
                <a:solidFill>
                  <a:srgbClr val="007DC3">
                    <a:lumMod val="50000"/>
                  </a:srgbClr>
                </a:solidFill>
              </a:rPr>
              <a:t>Web and C/ C++ coding standards</a:t>
            </a:r>
          </a:p>
          <a:p>
            <a:pPr marL="344488" lvl="1" indent="-225425">
              <a:buFont typeface="Wingdings" pitchFamily="2" charset="2"/>
              <a:buChar char="ü"/>
              <a:defRPr/>
            </a:pPr>
            <a:r>
              <a:rPr lang="en-US" sz="1400" i="1" dirty="0" smtClean="0">
                <a:solidFill>
                  <a:srgbClr val="007DC3">
                    <a:lumMod val="50000"/>
                  </a:srgbClr>
                </a:solidFill>
              </a:rPr>
              <a:t>Handling secrets</a:t>
            </a:r>
          </a:p>
        </p:txBody>
      </p:sp>
      <p:sp>
        <p:nvSpPr>
          <p:cNvPr id="41" name="TextBox 40"/>
          <p:cNvSpPr txBox="1"/>
          <p:nvPr/>
        </p:nvSpPr>
        <p:spPr>
          <a:xfrm>
            <a:off x="76200" y="2057398"/>
            <a:ext cx="6553200" cy="457202"/>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chor="ctr" anchorCtr="0">
            <a:noAutofit/>
          </a:bodyPr>
          <a:lstStyle/>
          <a:p>
            <a:pPr algn="ctr"/>
            <a:r>
              <a:rPr lang="en-US" sz="1600" b="1" dirty="0" smtClean="0">
                <a:solidFill>
                  <a:srgbClr val="FFFFFF"/>
                </a:solidFill>
                <a:cs typeface="Arial" charset="0"/>
              </a:rPr>
              <a:t>PRODUCT SECURITY POLICY</a:t>
            </a:r>
            <a:endParaRPr lang="en-US" sz="1400" i="1" dirty="0">
              <a:solidFill>
                <a:srgbClr val="FFFFFF"/>
              </a:solidFill>
              <a:cs typeface="Arial" charset="0"/>
            </a:endParaRPr>
          </a:p>
        </p:txBody>
      </p:sp>
      <p:sp>
        <p:nvSpPr>
          <p:cNvPr id="42" name="TextBox 41"/>
          <p:cNvSpPr txBox="1"/>
          <p:nvPr/>
        </p:nvSpPr>
        <p:spPr>
          <a:xfrm>
            <a:off x="2209800" y="5791200"/>
            <a:ext cx="1226819" cy="733068"/>
          </a:xfrm>
          <a:prstGeom prst="rect">
            <a:avLst/>
          </a:prstGeom>
          <a:solidFill>
            <a:srgbClr val="A427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noAutofit/>
          </a:bodyPr>
          <a:lstStyle/>
          <a:p>
            <a:pPr algn="ctr"/>
            <a:r>
              <a:rPr lang="en-US" sz="1400" b="1" dirty="0" smtClean="0">
                <a:solidFill>
                  <a:srgbClr val="FFFFFF"/>
                </a:solidFill>
                <a:cs typeface="Arial" charset="0"/>
              </a:rPr>
              <a:t>PRODUCT RISK</a:t>
            </a:r>
          </a:p>
          <a:p>
            <a:pPr algn="ctr"/>
            <a:r>
              <a:rPr lang="en-US" sz="1400" b="1" dirty="0" smtClean="0">
                <a:solidFill>
                  <a:srgbClr val="FFFFFF"/>
                </a:solidFill>
                <a:cs typeface="Arial" charset="0"/>
              </a:rPr>
              <a:t>(4 levels)</a:t>
            </a:r>
            <a:endParaRPr lang="en-US" sz="1400" b="1" dirty="0">
              <a:solidFill>
                <a:srgbClr val="FFFFFF"/>
              </a:solidFill>
              <a:cs typeface="Arial" charset="0"/>
            </a:endParaRPr>
          </a:p>
        </p:txBody>
      </p:sp>
      <p:sp>
        <p:nvSpPr>
          <p:cNvPr id="43" name="TextBox 42"/>
          <p:cNvSpPr txBox="1"/>
          <p:nvPr/>
        </p:nvSpPr>
        <p:spPr>
          <a:xfrm>
            <a:off x="3429000" y="5715000"/>
            <a:ext cx="3657600" cy="1057040"/>
          </a:xfrm>
          <a:prstGeom prst="rect">
            <a:avLst/>
          </a:prstGeom>
          <a:solidFill>
            <a:schemeClr val="accent5">
              <a:lumMod val="60000"/>
              <a:lumOff val="40000"/>
            </a:schemeClr>
          </a:solidFill>
          <a:ln>
            <a:solidFill>
              <a:schemeClr val="tx1"/>
            </a:solidFill>
          </a:ln>
        </p:spPr>
        <p:style>
          <a:lnRef idx="1">
            <a:schemeClr val="accent6"/>
          </a:lnRef>
          <a:fillRef idx="3">
            <a:schemeClr val="accent6"/>
          </a:fillRef>
          <a:effectRef idx="2">
            <a:schemeClr val="accent6"/>
          </a:effectRef>
          <a:fontRef idx="minor">
            <a:schemeClr val="lt1"/>
          </a:fontRef>
        </p:style>
        <p:txBody>
          <a:bodyPr anchor="ctr"/>
          <a:lstStyle/>
          <a:p>
            <a:pPr marL="233363" lvl="1" indent="-233363">
              <a:buFont typeface="Wingdings" pitchFamily="2" charset="2"/>
              <a:buChar char="Ø"/>
              <a:defRPr/>
            </a:pPr>
            <a:r>
              <a:rPr lang="en-US" sz="1400" b="1" dirty="0" smtClean="0">
                <a:solidFill>
                  <a:srgbClr val="000000"/>
                </a:solidFill>
              </a:rPr>
              <a:t>Critical</a:t>
            </a:r>
            <a:r>
              <a:rPr lang="en-US" sz="1400" i="1" dirty="0" smtClean="0">
                <a:solidFill>
                  <a:srgbClr val="000000"/>
                </a:solidFill>
              </a:rPr>
              <a:t>: Requires executive sign-off</a:t>
            </a:r>
          </a:p>
          <a:p>
            <a:pPr marL="233363" lvl="1" indent="-233363">
              <a:buFont typeface="Wingdings" pitchFamily="2" charset="2"/>
              <a:buChar char="Ø"/>
              <a:defRPr/>
            </a:pPr>
            <a:r>
              <a:rPr lang="en-US" sz="1400" b="1" dirty="0" smtClean="0">
                <a:solidFill>
                  <a:srgbClr val="000000"/>
                </a:solidFill>
              </a:rPr>
              <a:t>High</a:t>
            </a:r>
            <a:r>
              <a:rPr lang="en-US" sz="1400" i="1" dirty="0" smtClean="0">
                <a:solidFill>
                  <a:srgbClr val="000000"/>
                </a:solidFill>
              </a:rPr>
              <a:t>: Requires remediation in next release</a:t>
            </a:r>
          </a:p>
          <a:p>
            <a:pPr marL="233363" lvl="1" indent="-233363">
              <a:buFont typeface="Wingdings" pitchFamily="2" charset="2"/>
              <a:buChar char="Ø"/>
              <a:defRPr/>
            </a:pPr>
            <a:r>
              <a:rPr lang="en-US" sz="1400" b="1" dirty="0" smtClean="0">
                <a:solidFill>
                  <a:srgbClr val="000000"/>
                </a:solidFill>
              </a:rPr>
              <a:t>Medium</a:t>
            </a:r>
            <a:r>
              <a:rPr lang="en-US" sz="1400" i="1" dirty="0" smtClean="0">
                <a:solidFill>
                  <a:srgbClr val="000000"/>
                </a:solidFill>
              </a:rPr>
              <a:t>: Requires monitoring</a:t>
            </a:r>
          </a:p>
          <a:p>
            <a:pPr marL="233363" lvl="1" indent="-233363">
              <a:buFont typeface="Wingdings" pitchFamily="2" charset="2"/>
              <a:buChar char="Ø"/>
              <a:defRPr/>
            </a:pPr>
            <a:r>
              <a:rPr lang="en-US" sz="1400" b="1" dirty="0" smtClean="0">
                <a:solidFill>
                  <a:srgbClr val="000000"/>
                </a:solidFill>
              </a:rPr>
              <a:t>Low</a:t>
            </a:r>
          </a:p>
        </p:txBody>
      </p:sp>
      <p:sp>
        <p:nvSpPr>
          <p:cNvPr id="44" name="TextBox 43"/>
          <p:cNvSpPr txBox="1"/>
          <p:nvPr/>
        </p:nvSpPr>
        <p:spPr>
          <a:xfrm>
            <a:off x="76200" y="2667000"/>
            <a:ext cx="2133600" cy="381002"/>
          </a:xfrm>
          <a:prstGeom prst="rect">
            <a:avLst/>
          </a:prstGeom>
          <a:solidFill>
            <a:srgbClr val="6666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sz="1600" i="1" dirty="0" smtClean="0">
                <a:solidFill>
                  <a:srgbClr val="FFFFFF"/>
                </a:solidFill>
              </a:rPr>
              <a:t>Design Standard</a:t>
            </a:r>
          </a:p>
        </p:txBody>
      </p:sp>
      <p:sp>
        <p:nvSpPr>
          <p:cNvPr id="45" name="TextBox 44"/>
          <p:cNvSpPr txBox="1"/>
          <p:nvPr/>
        </p:nvSpPr>
        <p:spPr>
          <a:xfrm>
            <a:off x="2286000" y="2667000"/>
            <a:ext cx="1981200" cy="381002"/>
          </a:xfrm>
          <a:prstGeom prst="rect">
            <a:avLst/>
          </a:prstGeom>
          <a:solidFill>
            <a:srgbClr val="6666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sz="1600" i="1" dirty="0" smtClean="0">
                <a:solidFill>
                  <a:srgbClr val="FFFFFF"/>
                </a:solidFill>
              </a:rPr>
              <a:t>Coding Standard</a:t>
            </a:r>
          </a:p>
        </p:txBody>
      </p:sp>
      <p:sp>
        <p:nvSpPr>
          <p:cNvPr id="47" name="TextBox 46"/>
          <p:cNvSpPr txBox="1"/>
          <p:nvPr/>
        </p:nvSpPr>
        <p:spPr>
          <a:xfrm>
            <a:off x="6982690" y="1752600"/>
            <a:ext cx="2133600" cy="1905000"/>
          </a:xfrm>
          <a:prstGeom prst="rect">
            <a:avLst/>
          </a:prstGeom>
          <a:solidFill>
            <a:schemeClr val="accent6">
              <a:lumMod val="20000"/>
              <a:lumOff val="80000"/>
            </a:schemeClr>
          </a:solidFill>
          <a:ln>
            <a:solidFill>
              <a:schemeClr val="accent2">
                <a:lumMod val="75000"/>
              </a:schemeClr>
            </a:solidFill>
          </a:ln>
        </p:spPr>
        <p:style>
          <a:lnRef idx="1">
            <a:schemeClr val="accent6"/>
          </a:lnRef>
          <a:fillRef idx="3">
            <a:schemeClr val="accent6"/>
          </a:fillRef>
          <a:effectRef idx="2">
            <a:schemeClr val="accent6"/>
          </a:effectRef>
          <a:fontRef idx="minor">
            <a:schemeClr val="lt1"/>
          </a:fontRef>
        </p:style>
        <p:txBody>
          <a:bodyPr anchor="ctr"/>
          <a:lstStyle/>
          <a:p>
            <a:pPr marL="233363" lvl="1" indent="-233363">
              <a:buFont typeface="Wingdings" pitchFamily="2" charset="2"/>
              <a:buChar char="Ø"/>
              <a:defRPr/>
            </a:pPr>
            <a:r>
              <a:rPr lang="en-US" sz="1400" b="1" dirty="0" smtClean="0">
                <a:solidFill>
                  <a:srgbClr val="000000"/>
                </a:solidFill>
              </a:rPr>
              <a:t>Optimized</a:t>
            </a:r>
            <a:r>
              <a:rPr lang="en-US" sz="1400" i="1" dirty="0" smtClean="0">
                <a:solidFill>
                  <a:srgbClr val="000000"/>
                </a:solidFill>
              </a:rPr>
              <a:t>: </a:t>
            </a:r>
            <a:br>
              <a:rPr lang="en-US" sz="1400" i="1" dirty="0" smtClean="0">
                <a:solidFill>
                  <a:srgbClr val="000000"/>
                </a:solidFill>
              </a:rPr>
            </a:br>
            <a:r>
              <a:rPr lang="en-US" sz="1400" i="1" dirty="0" smtClean="0">
                <a:solidFill>
                  <a:srgbClr val="000000"/>
                </a:solidFill>
              </a:rPr>
              <a:t>Risk is minimized</a:t>
            </a:r>
          </a:p>
          <a:p>
            <a:pPr marL="233363" lvl="1" indent="-233363">
              <a:buFont typeface="Wingdings" pitchFamily="2" charset="2"/>
              <a:buChar char="Ø"/>
              <a:defRPr/>
            </a:pPr>
            <a:r>
              <a:rPr lang="en-US" sz="1400" b="1" dirty="0" smtClean="0">
                <a:solidFill>
                  <a:srgbClr val="000000"/>
                </a:solidFill>
              </a:rPr>
              <a:t>Integrated</a:t>
            </a:r>
            <a:r>
              <a:rPr lang="en-US" sz="1400" i="1" dirty="0" smtClean="0">
                <a:solidFill>
                  <a:srgbClr val="000000"/>
                </a:solidFill>
              </a:rPr>
              <a:t>: </a:t>
            </a:r>
            <a:br>
              <a:rPr lang="en-US" sz="1400" i="1" dirty="0" smtClean="0">
                <a:solidFill>
                  <a:srgbClr val="000000"/>
                </a:solidFill>
              </a:rPr>
            </a:br>
            <a:r>
              <a:rPr lang="en-US" sz="1400" i="1" dirty="0" smtClean="0">
                <a:solidFill>
                  <a:srgbClr val="000000"/>
                </a:solidFill>
              </a:rPr>
              <a:t>Risk is controlled</a:t>
            </a:r>
          </a:p>
          <a:p>
            <a:pPr marL="233363" lvl="1" indent="-233363">
              <a:buFont typeface="Wingdings" pitchFamily="2" charset="2"/>
              <a:buChar char="Ø"/>
              <a:defRPr/>
            </a:pPr>
            <a:r>
              <a:rPr lang="en-US" sz="1400" b="1" dirty="0" smtClean="0">
                <a:solidFill>
                  <a:srgbClr val="000000"/>
                </a:solidFill>
              </a:rPr>
              <a:t>Proactive</a:t>
            </a:r>
            <a:r>
              <a:rPr lang="en-US" sz="1400" i="1" dirty="0" smtClean="0">
                <a:solidFill>
                  <a:srgbClr val="000000"/>
                </a:solidFill>
              </a:rPr>
              <a:t>: </a:t>
            </a:r>
            <a:br>
              <a:rPr lang="en-US" sz="1400" i="1" dirty="0" smtClean="0">
                <a:solidFill>
                  <a:srgbClr val="000000"/>
                </a:solidFill>
              </a:rPr>
            </a:br>
            <a:r>
              <a:rPr lang="en-US" sz="1400" i="1" dirty="0" smtClean="0">
                <a:solidFill>
                  <a:srgbClr val="000000"/>
                </a:solidFill>
              </a:rPr>
              <a:t>Risk is understood</a:t>
            </a:r>
          </a:p>
          <a:p>
            <a:pPr marL="233363" lvl="1" indent="-233363">
              <a:buFont typeface="Wingdings" pitchFamily="2" charset="2"/>
              <a:buChar char="Ø"/>
              <a:defRPr/>
            </a:pPr>
            <a:r>
              <a:rPr lang="en-US" sz="1400" b="1" dirty="0" smtClean="0">
                <a:solidFill>
                  <a:srgbClr val="000000"/>
                </a:solidFill>
              </a:rPr>
              <a:t>Reactive</a:t>
            </a:r>
            <a:r>
              <a:rPr lang="en-US" sz="1400" i="1" dirty="0" smtClean="0">
                <a:solidFill>
                  <a:srgbClr val="000000"/>
                </a:solidFill>
              </a:rPr>
              <a:t>: </a:t>
            </a:r>
            <a:br>
              <a:rPr lang="en-US" sz="1400" i="1" dirty="0" smtClean="0">
                <a:solidFill>
                  <a:srgbClr val="000000"/>
                </a:solidFill>
              </a:rPr>
            </a:br>
            <a:r>
              <a:rPr lang="en-US" sz="1400" i="1" dirty="0" smtClean="0">
                <a:solidFill>
                  <a:srgbClr val="000000"/>
                </a:solidFill>
              </a:rPr>
              <a:t>Risk is unknown</a:t>
            </a:r>
          </a:p>
        </p:txBody>
      </p:sp>
      <p:sp>
        <p:nvSpPr>
          <p:cNvPr id="48" name="TextBox 47"/>
          <p:cNvSpPr txBox="1"/>
          <p:nvPr/>
        </p:nvSpPr>
        <p:spPr>
          <a:xfrm>
            <a:off x="6982690" y="1295400"/>
            <a:ext cx="2133600" cy="523220"/>
          </a:xfrm>
          <a:prstGeom prst="rect">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nchor="ctr">
            <a:noAutofit/>
          </a:bodyPr>
          <a:lstStyle/>
          <a:p>
            <a:pPr algn="ctr"/>
            <a:r>
              <a:rPr lang="en-US" sz="1400" b="1" dirty="0" smtClean="0">
                <a:solidFill>
                  <a:srgbClr val="FFFFFF"/>
                </a:solidFill>
                <a:cs typeface="Arial" charset="0"/>
              </a:rPr>
              <a:t>ORG MATURITY LEVELS</a:t>
            </a:r>
            <a:endParaRPr lang="en-US" sz="1400" b="1" dirty="0">
              <a:solidFill>
                <a:srgbClr val="FFFFFF"/>
              </a:solidFill>
              <a:cs typeface="Arial" charset="0"/>
            </a:endParaRPr>
          </a:p>
        </p:txBody>
      </p:sp>
      <p:sp>
        <p:nvSpPr>
          <p:cNvPr id="49" name="Isosceles Triangle 48"/>
          <p:cNvSpPr/>
          <p:nvPr/>
        </p:nvSpPr>
        <p:spPr>
          <a:xfrm rot="5400000">
            <a:off x="6477000" y="1447800"/>
            <a:ext cx="685800" cy="2286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50" name="Down Arrow 49"/>
          <p:cNvSpPr/>
          <p:nvPr/>
        </p:nvSpPr>
        <p:spPr>
          <a:xfrm>
            <a:off x="762000" y="5181600"/>
            <a:ext cx="4419600" cy="609600"/>
          </a:xfrm>
          <a:prstGeom prst="downArrow">
            <a:avLst>
              <a:gd name="adj1" fmla="val 82719"/>
              <a:gd name="adj2" fmla="val 50000"/>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smtClean="0">
                <a:solidFill>
                  <a:srgbClr val="000000"/>
                </a:solidFill>
              </a:rPr>
              <a:t>Security Development Lifecycle</a:t>
            </a:r>
            <a:endParaRPr lang="en-US" sz="1800" b="1" dirty="0">
              <a:solidFill>
                <a:srgbClr val="000000"/>
              </a:solidFill>
            </a:endParaRPr>
          </a:p>
        </p:txBody>
      </p:sp>
      <p:sp>
        <p:nvSpPr>
          <p:cNvPr id="19" name="Rounded Rectangle 18"/>
          <p:cNvSpPr/>
          <p:nvPr/>
        </p:nvSpPr>
        <p:spPr>
          <a:xfrm>
            <a:off x="6935372" y="4038600"/>
            <a:ext cx="2208628" cy="15052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solidFill>
                  <a:srgbClr val="000000"/>
                </a:solidFill>
              </a:rPr>
              <a:t>Gap assessment as part of standard product readiness process</a:t>
            </a:r>
            <a:endParaRPr lang="en-US" sz="1800" dirty="0">
              <a:solidFill>
                <a:srgbClr val="000000"/>
              </a:solidFill>
            </a:endParaRPr>
          </a:p>
        </p:txBody>
      </p:sp>
      <p:sp>
        <p:nvSpPr>
          <p:cNvPr id="20" name="TextBox 19"/>
          <p:cNvSpPr txBox="1"/>
          <p:nvPr/>
        </p:nvSpPr>
        <p:spPr>
          <a:xfrm>
            <a:off x="4343400" y="3048001"/>
            <a:ext cx="2286000" cy="2057402"/>
          </a:xfrm>
          <a:prstGeom prst="rect">
            <a:avLst/>
          </a:prstGeom>
          <a:solidFill>
            <a:schemeClr val="accent1">
              <a:lumMod val="20000"/>
              <a:lumOff val="80000"/>
            </a:schemeClr>
          </a:solidFill>
          <a:ln>
            <a:solidFill>
              <a:schemeClr val="tx2">
                <a:lumMod val="60000"/>
                <a:lumOff val="40000"/>
              </a:schemeClr>
            </a:solidFill>
          </a:ln>
        </p:spPr>
        <p:style>
          <a:lnRef idx="1">
            <a:schemeClr val="accent6"/>
          </a:lnRef>
          <a:fillRef idx="3">
            <a:schemeClr val="accent6"/>
          </a:fillRef>
          <a:effectRef idx="2">
            <a:schemeClr val="accent6"/>
          </a:effectRef>
          <a:fontRef idx="minor">
            <a:schemeClr val="lt1"/>
          </a:fontRef>
        </p:style>
        <p:txBody>
          <a:bodyPr anchor="ctr"/>
          <a:lstStyle/>
          <a:p>
            <a:pPr marL="344488" lvl="1" indent="-225425">
              <a:buFont typeface="Wingdings" pitchFamily="2" charset="2"/>
              <a:buChar char="ü"/>
              <a:defRPr/>
            </a:pPr>
            <a:r>
              <a:rPr lang="en-US" sz="1400" i="1" dirty="0" smtClean="0">
                <a:solidFill>
                  <a:srgbClr val="007DC3">
                    <a:lumMod val="50000"/>
                  </a:srgbClr>
                </a:solidFill>
              </a:rPr>
              <a:t>Sourcing software</a:t>
            </a:r>
          </a:p>
          <a:p>
            <a:pPr marL="344488" lvl="1" indent="-225425">
              <a:buFont typeface="Wingdings" pitchFamily="2" charset="2"/>
              <a:buChar char="ü"/>
              <a:defRPr/>
            </a:pPr>
            <a:r>
              <a:rPr lang="en-US" sz="1400" i="1" dirty="0" smtClean="0">
                <a:solidFill>
                  <a:srgbClr val="007DC3">
                    <a:lumMod val="50000"/>
                  </a:srgbClr>
                </a:solidFill>
              </a:rPr>
              <a:t>Source code protection</a:t>
            </a:r>
          </a:p>
          <a:p>
            <a:pPr marL="344488" lvl="1" indent="-225425">
              <a:buFont typeface="Wingdings" pitchFamily="2" charset="2"/>
              <a:buChar char="ü"/>
              <a:defRPr/>
            </a:pPr>
            <a:r>
              <a:rPr lang="en-US" sz="1400" i="1" dirty="0" smtClean="0">
                <a:solidFill>
                  <a:srgbClr val="007DC3">
                    <a:lumMod val="50000"/>
                  </a:srgbClr>
                </a:solidFill>
              </a:rPr>
              <a:t>Software delivery protection</a:t>
            </a:r>
          </a:p>
          <a:p>
            <a:pPr marL="344488" lvl="1" indent="-225425">
              <a:buFont typeface="Wingdings" pitchFamily="2" charset="2"/>
              <a:buChar char="ü"/>
              <a:defRPr/>
            </a:pPr>
            <a:r>
              <a:rPr lang="en-US" sz="1400" i="1" dirty="0" smtClean="0">
                <a:solidFill>
                  <a:srgbClr val="007DC3">
                    <a:lumMod val="50000"/>
                  </a:srgbClr>
                </a:solidFill>
              </a:rPr>
              <a:t>Product counterfeiting prevention</a:t>
            </a:r>
          </a:p>
        </p:txBody>
      </p:sp>
      <p:sp>
        <p:nvSpPr>
          <p:cNvPr id="21" name="TextBox 20"/>
          <p:cNvSpPr txBox="1"/>
          <p:nvPr/>
        </p:nvSpPr>
        <p:spPr>
          <a:xfrm>
            <a:off x="4343400" y="2667000"/>
            <a:ext cx="2286000" cy="381002"/>
          </a:xfrm>
          <a:prstGeom prst="rect">
            <a:avLst/>
          </a:prstGeom>
          <a:solidFill>
            <a:srgbClr val="6666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sz="1600" i="1" dirty="0" smtClean="0">
                <a:solidFill>
                  <a:srgbClr val="FFFFFF"/>
                </a:solidFill>
              </a:rPr>
              <a:t>Source Code Standard</a:t>
            </a:r>
          </a:p>
        </p:txBody>
      </p:sp>
      <p:sp>
        <p:nvSpPr>
          <p:cNvPr id="22" name="TextBox 21"/>
          <p:cNvSpPr txBox="1"/>
          <p:nvPr/>
        </p:nvSpPr>
        <p:spPr>
          <a:xfrm>
            <a:off x="1219200" y="1219201"/>
            <a:ext cx="5334000" cy="685800"/>
          </a:xfrm>
          <a:prstGeom prst="rect">
            <a:avLst/>
          </a:prstGeom>
          <a:solidFill>
            <a:schemeClr val="accent1">
              <a:lumMod val="20000"/>
              <a:lumOff val="80000"/>
            </a:schemeClr>
          </a:solidFill>
          <a:ln>
            <a:solidFill>
              <a:schemeClr val="tx2">
                <a:lumMod val="60000"/>
                <a:lumOff val="40000"/>
              </a:schemeClr>
            </a:solidFill>
          </a:ln>
        </p:spPr>
        <p:style>
          <a:lnRef idx="1">
            <a:schemeClr val="accent6"/>
          </a:lnRef>
          <a:fillRef idx="3">
            <a:schemeClr val="accent6"/>
          </a:fillRef>
          <a:effectRef idx="2">
            <a:schemeClr val="accent6"/>
          </a:effectRef>
          <a:fontRef idx="minor">
            <a:schemeClr val="lt1"/>
          </a:fontRef>
        </p:style>
        <p:txBody>
          <a:bodyPr anchor="ctr"/>
          <a:lstStyle/>
          <a:p>
            <a:pPr marL="344488" lvl="1" indent="-225425">
              <a:buFont typeface="Wingdings" pitchFamily="2" charset="2"/>
              <a:buChar char="ü"/>
              <a:defRPr/>
            </a:pPr>
            <a:r>
              <a:rPr lang="en-US" sz="1400" i="1" dirty="0" smtClean="0">
                <a:solidFill>
                  <a:srgbClr val="007DC3">
                    <a:lumMod val="50000"/>
                  </a:srgbClr>
                </a:solidFill>
              </a:rPr>
              <a:t>Training</a:t>
            </a:r>
          </a:p>
          <a:p>
            <a:pPr marL="344488" lvl="1" indent="-225425">
              <a:buFont typeface="Wingdings" pitchFamily="2" charset="2"/>
              <a:buChar char="ü"/>
              <a:defRPr/>
            </a:pPr>
            <a:r>
              <a:rPr lang="en-US" sz="1400" i="1" dirty="0" smtClean="0">
                <a:solidFill>
                  <a:srgbClr val="007DC3">
                    <a:lumMod val="50000"/>
                  </a:srgbClr>
                </a:solidFill>
              </a:rPr>
              <a:t>Requirements</a:t>
            </a:r>
          </a:p>
          <a:p>
            <a:pPr marL="344488" lvl="1" indent="-225425">
              <a:buFont typeface="Wingdings" pitchFamily="2" charset="2"/>
              <a:buChar char="ü"/>
              <a:defRPr/>
            </a:pPr>
            <a:r>
              <a:rPr lang="en-US" sz="1400" i="1" dirty="0" smtClean="0">
                <a:solidFill>
                  <a:srgbClr val="007DC3">
                    <a:lumMod val="50000"/>
                  </a:srgbClr>
                </a:solidFill>
              </a:rPr>
              <a:t>Threat modeling</a:t>
            </a:r>
          </a:p>
        </p:txBody>
      </p:sp>
      <p:sp>
        <p:nvSpPr>
          <p:cNvPr id="23" name="TextBox 22"/>
          <p:cNvSpPr txBox="1"/>
          <p:nvPr/>
        </p:nvSpPr>
        <p:spPr>
          <a:xfrm>
            <a:off x="76200" y="1219200"/>
            <a:ext cx="1143000" cy="685800"/>
          </a:xfrm>
          <a:prstGeom prst="rect">
            <a:avLst/>
          </a:prstGeom>
          <a:solidFill>
            <a:srgbClr val="6666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anchor="ctr"/>
          <a:lstStyle/>
          <a:p>
            <a:pPr>
              <a:defRPr/>
            </a:pPr>
            <a:r>
              <a:rPr lang="en-US" sz="1600" i="1" dirty="0" smtClean="0">
                <a:solidFill>
                  <a:srgbClr val="FFFFFF"/>
                </a:solidFill>
              </a:rPr>
              <a:t>Process Standard</a:t>
            </a:r>
          </a:p>
        </p:txBody>
      </p:sp>
      <p:sp>
        <p:nvSpPr>
          <p:cNvPr id="24" name="Rectangle 23"/>
          <p:cNvSpPr/>
          <p:nvPr/>
        </p:nvSpPr>
        <p:spPr>
          <a:xfrm>
            <a:off x="3048000" y="1219200"/>
            <a:ext cx="1828800" cy="738664"/>
          </a:xfrm>
          <a:prstGeom prst="rect">
            <a:avLst/>
          </a:prstGeom>
        </p:spPr>
        <p:txBody>
          <a:bodyPr wrap="square">
            <a:spAutoFit/>
          </a:bodyPr>
          <a:lstStyle/>
          <a:p>
            <a:pPr marL="344488" lvl="1" indent="-225425">
              <a:buFont typeface="Wingdings" pitchFamily="2" charset="2"/>
              <a:buChar char="ü"/>
              <a:defRPr/>
            </a:pPr>
            <a:r>
              <a:rPr lang="en-US" sz="1400" i="1" dirty="0" smtClean="0">
                <a:solidFill>
                  <a:srgbClr val="007DC3">
                    <a:lumMod val="50000"/>
                  </a:srgbClr>
                </a:solidFill>
                <a:cs typeface="Arial" charset="0"/>
              </a:rPr>
              <a:t>Code scanning</a:t>
            </a:r>
          </a:p>
          <a:p>
            <a:pPr marL="344488" lvl="1" indent="-225425">
              <a:buFont typeface="Wingdings" pitchFamily="2" charset="2"/>
              <a:buChar char="ü"/>
              <a:defRPr/>
            </a:pPr>
            <a:r>
              <a:rPr lang="en-US" sz="1400" i="1" dirty="0" smtClean="0">
                <a:solidFill>
                  <a:srgbClr val="007DC3">
                    <a:lumMod val="50000"/>
                  </a:srgbClr>
                </a:solidFill>
                <a:cs typeface="Arial" charset="0"/>
              </a:rPr>
              <a:t>Security testing</a:t>
            </a:r>
          </a:p>
          <a:p>
            <a:pPr marL="344488" lvl="1" indent="-225425">
              <a:buFont typeface="Wingdings" pitchFamily="2" charset="2"/>
              <a:buChar char="ü"/>
              <a:defRPr/>
            </a:pPr>
            <a:r>
              <a:rPr lang="en-US" sz="1400" i="1" dirty="0" smtClean="0">
                <a:solidFill>
                  <a:srgbClr val="007DC3">
                    <a:lumMod val="50000"/>
                  </a:srgbClr>
                </a:solidFill>
                <a:cs typeface="Arial" charset="0"/>
              </a:rPr>
              <a:t>Documentation</a:t>
            </a:r>
          </a:p>
        </p:txBody>
      </p:sp>
      <p:sp>
        <p:nvSpPr>
          <p:cNvPr id="25" name="Rectangle 24"/>
          <p:cNvSpPr/>
          <p:nvPr/>
        </p:nvSpPr>
        <p:spPr>
          <a:xfrm>
            <a:off x="4800600" y="1219200"/>
            <a:ext cx="1752600" cy="738664"/>
          </a:xfrm>
          <a:prstGeom prst="rect">
            <a:avLst/>
          </a:prstGeom>
        </p:spPr>
        <p:txBody>
          <a:bodyPr wrap="square">
            <a:spAutoFit/>
          </a:bodyPr>
          <a:lstStyle/>
          <a:p>
            <a:pPr marL="344488" lvl="1" indent="-225425">
              <a:buFont typeface="Wingdings" pitchFamily="2" charset="2"/>
              <a:buChar char="ü"/>
              <a:defRPr/>
            </a:pPr>
            <a:r>
              <a:rPr lang="en-US" sz="1400" i="1" dirty="0" smtClean="0">
                <a:solidFill>
                  <a:srgbClr val="007DC3">
                    <a:lumMod val="50000"/>
                  </a:srgbClr>
                </a:solidFill>
                <a:cs typeface="Arial" charset="0"/>
              </a:rPr>
              <a:t>Assessment</a:t>
            </a:r>
          </a:p>
          <a:p>
            <a:pPr marL="344488" lvl="1" indent="-225425">
              <a:buFont typeface="Wingdings" pitchFamily="2" charset="2"/>
              <a:buChar char="ü"/>
              <a:defRPr/>
            </a:pPr>
            <a:r>
              <a:rPr lang="en-US" sz="1400" i="1" dirty="0" smtClean="0">
                <a:solidFill>
                  <a:srgbClr val="007DC3">
                    <a:lumMod val="50000"/>
                  </a:srgbClr>
                </a:solidFill>
                <a:cs typeface="Arial" charset="0"/>
              </a:rPr>
              <a:t>Vulnerability response</a:t>
            </a:r>
          </a:p>
        </p:txBody>
      </p:sp>
    </p:spTree>
    <p:extLst>
      <p:ext uri="{BB962C8B-B14F-4D97-AF65-F5344CB8AC3E}">
        <p14:creationId xmlns:p14="http://schemas.microsoft.com/office/powerpoint/2010/main" val="33549248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up)">
                                      <p:cBhvr>
                                        <p:cTn id="10" dur="1000"/>
                                        <p:tgtEl>
                                          <p:spTgt spid="50"/>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7" grpId="0" animBg="1"/>
      <p:bldP spid="48" grpId="0" animBg="1"/>
      <p:bldP spid="49" grpId="0" animBg="1"/>
      <p:bldP spid="50"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Software Assurance </a:t>
            </a:r>
            <a:r>
              <a:rPr lang="en-US" sz="3600" b="1" dirty="0">
                <a:latin typeface="Calibri" panose="020F0502020204030204" pitchFamily="34" charset="0"/>
              </a:rPr>
              <a:t>L</a:t>
            </a:r>
            <a:r>
              <a:rPr lang="en-US" sz="3600" b="1" dirty="0" smtClean="0">
                <a:latin typeface="Calibri" panose="020F0502020204030204" pitchFamily="34" charset="0"/>
              </a:rPr>
              <a:t>ifecycle and Maturity </a:t>
            </a:r>
            <a:r>
              <a:rPr lang="en-US" sz="3600" b="1" dirty="0">
                <a:latin typeface="Calibri" panose="020F0502020204030204" pitchFamily="34" charset="0"/>
              </a:rPr>
              <a:t>M</a:t>
            </a:r>
            <a:r>
              <a:rPr lang="en-US" sz="3600" b="1" dirty="0" smtClean="0">
                <a:latin typeface="Calibri" panose="020F0502020204030204" pitchFamily="34" charset="0"/>
              </a:rPr>
              <a:t>odels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986" name="Straight Connector 80"/>
          <p:cNvCxnSpPr>
            <a:cxnSpLocks noChangeShapeType="1"/>
            <a:stCxn id="42042" idx="1"/>
          </p:cNvCxnSpPr>
          <p:nvPr/>
        </p:nvCxnSpPr>
        <p:spPr bwMode="auto">
          <a:xfrm rot="10800000">
            <a:off x="5410200" y="4267200"/>
            <a:ext cx="1066800" cy="485775"/>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41987" name="Straight Connector 81"/>
          <p:cNvCxnSpPr>
            <a:cxnSpLocks noChangeShapeType="1"/>
            <a:stCxn id="42046" idx="2"/>
          </p:cNvCxnSpPr>
          <p:nvPr/>
        </p:nvCxnSpPr>
        <p:spPr bwMode="auto">
          <a:xfrm rot="5400000">
            <a:off x="5478462" y="2181226"/>
            <a:ext cx="995363" cy="1236662"/>
          </a:xfrm>
          <a:prstGeom prst="line">
            <a:avLst/>
          </a:prstGeom>
          <a:noFill/>
          <a:ln w="25400">
            <a:solidFill>
              <a:schemeClr val="tx1"/>
            </a:solidFill>
            <a:round/>
            <a:headEnd type="triangle" w="sm" len="sm"/>
            <a:tailEnd type="triangle" w="sm" len="sm"/>
          </a:ln>
          <a:extLst>
            <a:ext uri="{909E8E84-426E-40DD-AFC4-6F175D3DCCD1}">
              <a14:hiddenFill xmlns:a14="http://schemas.microsoft.com/office/drawing/2010/main">
                <a:noFill/>
              </a14:hiddenFill>
            </a:ext>
          </a:extLst>
        </p:spPr>
      </p:cxnSp>
      <p:sp>
        <p:nvSpPr>
          <p:cNvPr id="41988" name="Rectangle 34"/>
          <p:cNvSpPr>
            <a:spLocks noChangeArrowheads="1"/>
          </p:cNvSpPr>
          <p:nvPr/>
        </p:nvSpPr>
        <p:spPr bwMode="auto">
          <a:xfrm>
            <a:off x="3429000" y="2428875"/>
            <a:ext cx="1981200" cy="2714625"/>
          </a:xfrm>
          <a:prstGeom prst="rect">
            <a:avLst/>
          </a:prstGeom>
          <a:solidFill>
            <a:srgbClr val="00B050"/>
          </a:solidFill>
          <a:ln w="25400">
            <a:solidFill>
              <a:schemeClr val="tx1"/>
            </a:solidFill>
            <a:round/>
            <a:headEnd type="none" w="sm" len="sm"/>
            <a:tailEnd type="none" w="sm" len="sm"/>
          </a:ln>
        </p:spPr>
        <p:txBody>
          <a:bodyPr/>
          <a:lstStyle/>
          <a:p>
            <a:endParaRPr lang="en-US" sz="2000" dirty="0" smtClean="0">
              <a:solidFill>
                <a:srgbClr val="000000"/>
              </a:solidFill>
              <a:latin typeface="Verdana" pitchFamily="34" charset="0"/>
              <a:ea typeface="ＭＳ Ｐゴシック" pitchFamily="34" charset="-128"/>
            </a:endParaRPr>
          </a:p>
        </p:txBody>
      </p:sp>
      <p:cxnSp>
        <p:nvCxnSpPr>
          <p:cNvPr id="41989" name="Straight Connector 87"/>
          <p:cNvCxnSpPr>
            <a:cxnSpLocks noChangeShapeType="1"/>
            <a:stCxn id="41988" idx="1"/>
            <a:endCxn id="42047" idx="3"/>
          </p:cNvCxnSpPr>
          <p:nvPr/>
        </p:nvCxnSpPr>
        <p:spPr bwMode="auto">
          <a:xfrm rot="10800000" flipV="1">
            <a:off x="2738438" y="3786188"/>
            <a:ext cx="690562" cy="476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1990" name="Rectangle 27"/>
          <p:cNvSpPr>
            <a:spLocks noChangeArrowheads="1"/>
          </p:cNvSpPr>
          <p:nvPr/>
        </p:nvSpPr>
        <p:spPr bwMode="auto">
          <a:xfrm>
            <a:off x="3733800" y="3733800"/>
            <a:ext cx="1447800" cy="1143000"/>
          </a:xfrm>
          <a:prstGeom prst="rect">
            <a:avLst/>
          </a:prstGeom>
          <a:solidFill>
            <a:schemeClr val="accent1"/>
          </a:solidFill>
          <a:ln w="25400">
            <a:solidFill>
              <a:schemeClr val="tx1"/>
            </a:solidFill>
            <a:round/>
            <a:headEnd type="none" w="sm" len="sm"/>
            <a:tailEnd type="none" w="sm" len="sm"/>
          </a:ln>
        </p:spPr>
        <p:txBody>
          <a:bodyPr/>
          <a:lstStyle/>
          <a:p>
            <a:endParaRPr lang="en-US" sz="2000" dirty="0" smtClean="0">
              <a:solidFill>
                <a:srgbClr val="000000"/>
              </a:solidFill>
              <a:latin typeface="Verdana" pitchFamily="34" charset="0"/>
              <a:ea typeface="ＭＳ Ｐゴシック" pitchFamily="34" charset="-128"/>
            </a:endParaRPr>
          </a:p>
        </p:txBody>
      </p:sp>
      <p:sp>
        <p:nvSpPr>
          <p:cNvPr id="98" name="Rectangle 97"/>
          <p:cNvSpPr/>
          <p:nvPr/>
        </p:nvSpPr>
        <p:spPr bwMode="auto">
          <a:xfrm>
            <a:off x="107950" y="1484313"/>
            <a:ext cx="1636713" cy="4860925"/>
          </a:xfrm>
          <a:prstGeom prst="rect">
            <a:avLst/>
          </a:prstGeom>
          <a:solidFill>
            <a:schemeClr val="bg2">
              <a:lumMod val="40000"/>
              <a:lumOff val="60000"/>
            </a:schemeClr>
          </a:solidFill>
          <a:ln w="25400" cap="flat" cmpd="sng" algn="ctr">
            <a:solidFill>
              <a:schemeClr val="tx1"/>
            </a:solidFill>
            <a:prstDash val="solid"/>
            <a:round/>
            <a:headEnd type="none" w="sm" len="sm"/>
            <a:tailEnd type="none" w="sm" len="sm"/>
          </a:ln>
          <a:effectLst/>
        </p:spPr>
        <p:txBody>
          <a:bodyPr/>
          <a:lstStyle/>
          <a:p>
            <a:pPr>
              <a:defRPr/>
            </a:pPr>
            <a:endParaRPr lang="en-US" sz="2000" dirty="0">
              <a:solidFill>
                <a:srgbClr val="000000"/>
              </a:solidFill>
              <a:latin typeface="Verdana" pitchFamily="34" charset="0"/>
              <a:ea typeface="ＭＳ Ｐゴシック" pitchFamily="34" charset="-128"/>
            </a:endParaRPr>
          </a:p>
        </p:txBody>
      </p:sp>
      <p:sp>
        <p:nvSpPr>
          <p:cNvPr id="41992" name="Title 1"/>
          <p:cNvSpPr>
            <a:spLocks noGrp="1"/>
          </p:cNvSpPr>
          <p:nvPr>
            <p:ph type="title"/>
          </p:nvPr>
        </p:nvSpPr>
        <p:spPr/>
        <p:txBody>
          <a:bodyPr/>
          <a:lstStyle/>
          <a:p>
            <a:r>
              <a:rPr lang="en-US" dirty="0" smtClean="0"/>
              <a:t>Customers Buy with More Confidence:</a:t>
            </a:r>
            <a:br>
              <a:rPr lang="en-US" dirty="0" smtClean="0"/>
            </a:br>
            <a:r>
              <a:rPr lang="en-US" sz="2000" i="1" dirty="0" smtClean="0"/>
              <a:t>Providers and Suppliers Can Extend Supply Chain Integrity</a:t>
            </a:r>
          </a:p>
        </p:txBody>
      </p:sp>
      <p:grpSp>
        <p:nvGrpSpPr>
          <p:cNvPr id="2" name="Group 35"/>
          <p:cNvGrpSpPr>
            <a:grpSpLocks/>
          </p:cNvGrpSpPr>
          <p:nvPr/>
        </p:nvGrpSpPr>
        <p:grpSpPr bwMode="auto">
          <a:xfrm>
            <a:off x="2357438" y="3286125"/>
            <a:ext cx="381000" cy="609600"/>
            <a:chOff x="528" y="1392"/>
            <a:chExt cx="768" cy="1248"/>
          </a:xfrm>
        </p:grpSpPr>
        <p:sp>
          <p:nvSpPr>
            <p:cNvPr id="42047" name="Rectangle 36"/>
            <p:cNvSpPr>
              <a:spLocks noChangeArrowheads="1"/>
            </p:cNvSpPr>
            <p:nvPr/>
          </p:nvSpPr>
          <p:spPr bwMode="auto">
            <a:xfrm>
              <a:off x="528" y="2208"/>
              <a:ext cx="768" cy="43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3" name="Group 37"/>
            <p:cNvGrpSpPr>
              <a:grpSpLocks/>
            </p:cNvGrpSpPr>
            <p:nvPr/>
          </p:nvGrpSpPr>
          <p:grpSpPr bwMode="auto">
            <a:xfrm>
              <a:off x="528" y="1392"/>
              <a:ext cx="768" cy="1152"/>
              <a:chOff x="528" y="1392"/>
              <a:chExt cx="768" cy="1152"/>
            </a:xfrm>
          </p:grpSpPr>
          <p:sp>
            <p:nvSpPr>
              <p:cNvPr id="42049" name="Oval 38"/>
              <p:cNvSpPr>
                <a:spLocks noChangeArrowheads="1"/>
              </p:cNvSpPr>
              <p:nvPr/>
            </p:nvSpPr>
            <p:spPr bwMode="auto">
              <a:xfrm>
                <a:off x="672" y="1392"/>
                <a:ext cx="480" cy="48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50" name="AutoShape 39"/>
              <p:cNvSpPr>
                <a:spLocks noChangeArrowheads="1"/>
              </p:cNvSpPr>
              <p:nvPr/>
            </p:nvSpPr>
            <p:spPr bwMode="auto">
              <a:xfrm>
                <a:off x="528" y="1920"/>
                <a:ext cx="768" cy="624"/>
              </a:xfrm>
              <a:prstGeom prst="roundRect">
                <a:avLst>
                  <a:gd name="adj" fmla="val 49361"/>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grpSp>
        <p:nvGrpSpPr>
          <p:cNvPr id="4" name="Group 42"/>
          <p:cNvGrpSpPr>
            <a:grpSpLocks/>
          </p:cNvGrpSpPr>
          <p:nvPr/>
        </p:nvGrpSpPr>
        <p:grpSpPr bwMode="auto">
          <a:xfrm>
            <a:off x="6403975" y="1739900"/>
            <a:ext cx="381000" cy="609600"/>
            <a:chOff x="528" y="1392"/>
            <a:chExt cx="768" cy="1248"/>
          </a:xfrm>
        </p:grpSpPr>
        <p:sp>
          <p:nvSpPr>
            <p:cNvPr id="42043" name="Rectangle 43"/>
            <p:cNvSpPr>
              <a:spLocks noChangeArrowheads="1"/>
            </p:cNvSpPr>
            <p:nvPr/>
          </p:nvSpPr>
          <p:spPr bwMode="auto">
            <a:xfrm>
              <a:off x="528" y="2208"/>
              <a:ext cx="768" cy="432"/>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5" name="Group 44"/>
            <p:cNvGrpSpPr>
              <a:grpSpLocks/>
            </p:cNvGrpSpPr>
            <p:nvPr/>
          </p:nvGrpSpPr>
          <p:grpSpPr bwMode="auto">
            <a:xfrm>
              <a:off x="528" y="1392"/>
              <a:ext cx="768" cy="1152"/>
              <a:chOff x="528" y="1392"/>
              <a:chExt cx="768" cy="1152"/>
            </a:xfrm>
          </p:grpSpPr>
          <p:sp>
            <p:nvSpPr>
              <p:cNvPr id="42045" name="Oval 45"/>
              <p:cNvSpPr>
                <a:spLocks noChangeArrowheads="1"/>
              </p:cNvSpPr>
              <p:nvPr/>
            </p:nvSpPr>
            <p:spPr bwMode="auto">
              <a:xfrm>
                <a:off x="672" y="1392"/>
                <a:ext cx="480" cy="48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46" name="AutoShape 46"/>
              <p:cNvSpPr>
                <a:spLocks noChangeArrowheads="1"/>
              </p:cNvSpPr>
              <p:nvPr/>
            </p:nvSpPr>
            <p:spPr bwMode="auto">
              <a:xfrm>
                <a:off x="528" y="1920"/>
                <a:ext cx="768" cy="624"/>
              </a:xfrm>
              <a:prstGeom prst="roundRect">
                <a:avLst>
                  <a:gd name="adj" fmla="val 49361"/>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grpSp>
        <p:nvGrpSpPr>
          <p:cNvPr id="6" name="Group 42"/>
          <p:cNvGrpSpPr>
            <a:grpSpLocks/>
          </p:cNvGrpSpPr>
          <p:nvPr/>
        </p:nvGrpSpPr>
        <p:grpSpPr bwMode="auto">
          <a:xfrm>
            <a:off x="6477000" y="4343400"/>
            <a:ext cx="381000" cy="609600"/>
            <a:chOff x="528" y="1392"/>
            <a:chExt cx="768" cy="1248"/>
          </a:xfrm>
        </p:grpSpPr>
        <p:sp>
          <p:nvSpPr>
            <p:cNvPr id="42039" name="Rectangle 43"/>
            <p:cNvSpPr>
              <a:spLocks noChangeArrowheads="1"/>
            </p:cNvSpPr>
            <p:nvPr/>
          </p:nvSpPr>
          <p:spPr bwMode="auto">
            <a:xfrm>
              <a:off x="528" y="2208"/>
              <a:ext cx="768" cy="432"/>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7" name="Group 44"/>
            <p:cNvGrpSpPr>
              <a:grpSpLocks/>
            </p:cNvGrpSpPr>
            <p:nvPr/>
          </p:nvGrpSpPr>
          <p:grpSpPr bwMode="auto">
            <a:xfrm>
              <a:off x="528" y="1392"/>
              <a:ext cx="768" cy="1152"/>
              <a:chOff x="528" y="1392"/>
              <a:chExt cx="768" cy="1152"/>
            </a:xfrm>
          </p:grpSpPr>
          <p:sp>
            <p:nvSpPr>
              <p:cNvPr id="42041" name="Oval 45"/>
              <p:cNvSpPr>
                <a:spLocks noChangeArrowheads="1"/>
              </p:cNvSpPr>
              <p:nvPr/>
            </p:nvSpPr>
            <p:spPr bwMode="auto">
              <a:xfrm>
                <a:off x="672" y="1392"/>
                <a:ext cx="480" cy="480"/>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42" name="AutoShape 46"/>
              <p:cNvSpPr>
                <a:spLocks noChangeArrowheads="1"/>
              </p:cNvSpPr>
              <p:nvPr/>
            </p:nvSpPr>
            <p:spPr bwMode="auto">
              <a:xfrm>
                <a:off x="528" y="1920"/>
                <a:ext cx="768" cy="624"/>
              </a:xfrm>
              <a:prstGeom prst="roundRect">
                <a:avLst>
                  <a:gd name="adj" fmla="val 49361"/>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sp>
        <p:nvSpPr>
          <p:cNvPr id="41997" name="TextBox 26"/>
          <p:cNvSpPr txBox="1">
            <a:spLocks noChangeArrowheads="1"/>
          </p:cNvSpPr>
          <p:nvPr/>
        </p:nvSpPr>
        <p:spPr bwMode="auto">
          <a:xfrm>
            <a:off x="3810000" y="3810000"/>
            <a:ext cx="12620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400" dirty="0" smtClean="0">
                <a:solidFill>
                  <a:srgbClr val="000000"/>
                </a:solidFill>
              </a:rPr>
              <a:t>Evaluation</a:t>
            </a:r>
            <a:br>
              <a:rPr lang="en-US" sz="1400" dirty="0" smtClean="0">
                <a:solidFill>
                  <a:srgbClr val="000000"/>
                </a:solidFill>
              </a:rPr>
            </a:br>
            <a:r>
              <a:rPr lang="en-US" sz="1400" dirty="0" smtClean="0">
                <a:solidFill>
                  <a:srgbClr val="000000"/>
                </a:solidFill>
              </a:rPr>
              <a:t>of Products,</a:t>
            </a:r>
            <a:br>
              <a:rPr lang="en-US" sz="1400" dirty="0" smtClean="0">
                <a:solidFill>
                  <a:srgbClr val="000000"/>
                </a:solidFill>
              </a:rPr>
            </a:br>
            <a:r>
              <a:rPr lang="en-US" sz="1400" dirty="0" smtClean="0">
                <a:solidFill>
                  <a:srgbClr val="000000"/>
                </a:solidFill>
              </a:rPr>
              <a:t>(e.g. CC)</a:t>
            </a:r>
          </a:p>
        </p:txBody>
      </p:sp>
      <p:sp>
        <p:nvSpPr>
          <p:cNvPr id="41998" name="TextBox 28"/>
          <p:cNvSpPr txBox="1">
            <a:spLocks noChangeArrowheads="1"/>
          </p:cNvSpPr>
          <p:nvPr/>
        </p:nvSpPr>
        <p:spPr bwMode="auto">
          <a:xfrm>
            <a:off x="2057400" y="3962400"/>
            <a:ext cx="12922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800" dirty="0" smtClean="0">
                <a:solidFill>
                  <a:srgbClr val="000000"/>
                </a:solidFill>
              </a:rPr>
              <a:t>Follow</a:t>
            </a:r>
            <a:br>
              <a:rPr lang="en-US" sz="1800" dirty="0" smtClean="0">
                <a:solidFill>
                  <a:srgbClr val="000000"/>
                </a:solidFill>
              </a:rPr>
            </a:br>
            <a:r>
              <a:rPr lang="en-US" sz="1800" dirty="0" smtClean="0">
                <a:solidFill>
                  <a:srgbClr val="000000"/>
                </a:solidFill>
              </a:rPr>
              <a:t>O-TTPS</a:t>
            </a:r>
          </a:p>
          <a:p>
            <a:pPr eaLnBrk="1" hangingPunct="1"/>
            <a:r>
              <a:rPr lang="en-US" sz="1800" dirty="0" smtClean="0">
                <a:solidFill>
                  <a:srgbClr val="000000"/>
                </a:solidFill>
              </a:rPr>
              <a:t>Best </a:t>
            </a:r>
            <a:br>
              <a:rPr lang="en-US" sz="1800" dirty="0" smtClean="0">
                <a:solidFill>
                  <a:srgbClr val="000000"/>
                </a:solidFill>
              </a:rPr>
            </a:br>
            <a:r>
              <a:rPr lang="en-US" sz="1800" dirty="0" smtClean="0">
                <a:solidFill>
                  <a:srgbClr val="000000"/>
                </a:solidFill>
              </a:rPr>
              <a:t>Practices </a:t>
            </a:r>
            <a:br>
              <a:rPr lang="en-US" sz="1800" dirty="0" smtClean="0">
                <a:solidFill>
                  <a:srgbClr val="000000"/>
                </a:solidFill>
              </a:rPr>
            </a:br>
            <a:endParaRPr lang="en-US" sz="1800" dirty="0" smtClean="0">
              <a:solidFill>
                <a:srgbClr val="000000"/>
              </a:solidFill>
            </a:endParaRPr>
          </a:p>
        </p:txBody>
      </p:sp>
      <p:sp>
        <p:nvSpPr>
          <p:cNvPr id="41999" name="TextBox 35"/>
          <p:cNvSpPr txBox="1">
            <a:spLocks noChangeArrowheads="1"/>
          </p:cNvSpPr>
          <p:nvPr/>
        </p:nvSpPr>
        <p:spPr bwMode="auto">
          <a:xfrm>
            <a:off x="3276600" y="2286000"/>
            <a:ext cx="21510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algn="ctr" eaLnBrk="1" hangingPunct="1"/>
            <a:r>
              <a:rPr lang="en-US" sz="1800" dirty="0" smtClean="0">
                <a:solidFill>
                  <a:srgbClr val="000000"/>
                </a:solidFill>
              </a:rPr>
              <a:t/>
            </a:r>
            <a:br>
              <a:rPr lang="en-US" sz="1800" dirty="0" smtClean="0">
                <a:solidFill>
                  <a:srgbClr val="000000"/>
                </a:solidFill>
              </a:rPr>
            </a:br>
            <a:r>
              <a:rPr lang="en-US" sz="1800" dirty="0" smtClean="0">
                <a:solidFill>
                  <a:srgbClr val="000000"/>
                </a:solidFill>
              </a:rPr>
              <a:t> </a:t>
            </a:r>
            <a:r>
              <a:rPr lang="en-US" sz="2400" dirty="0" smtClean="0">
                <a:solidFill>
                  <a:srgbClr val="FFFFFF"/>
                </a:solidFill>
              </a:rPr>
              <a:t>Commercial ICT</a:t>
            </a:r>
          </a:p>
        </p:txBody>
      </p:sp>
      <p:grpSp>
        <p:nvGrpSpPr>
          <p:cNvPr id="8" name="Group 42"/>
          <p:cNvGrpSpPr>
            <a:grpSpLocks/>
          </p:cNvGrpSpPr>
          <p:nvPr/>
        </p:nvGrpSpPr>
        <p:grpSpPr bwMode="auto">
          <a:xfrm>
            <a:off x="4419600" y="5867400"/>
            <a:ext cx="381000" cy="609600"/>
            <a:chOff x="528" y="1392"/>
            <a:chExt cx="768" cy="1248"/>
          </a:xfrm>
        </p:grpSpPr>
        <p:sp>
          <p:nvSpPr>
            <p:cNvPr id="42035" name="Rectangle 43"/>
            <p:cNvSpPr>
              <a:spLocks noChangeArrowheads="1"/>
            </p:cNvSpPr>
            <p:nvPr/>
          </p:nvSpPr>
          <p:spPr bwMode="auto">
            <a:xfrm>
              <a:off x="528" y="2208"/>
              <a:ext cx="768" cy="432"/>
            </a:xfrm>
            <a:prstGeom prst="rect">
              <a:avLst/>
            </a:prstGeom>
            <a:solidFill>
              <a:srgbClr val="0888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9" name="Group 44"/>
            <p:cNvGrpSpPr>
              <a:grpSpLocks/>
            </p:cNvGrpSpPr>
            <p:nvPr/>
          </p:nvGrpSpPr>
          <p:grpSpPr bwMode="auto">
            <a:xfrm>
              <a:off x="528" y="1392"/>
              <a:ext cx="768" cy="1152"/>
              <a:chOff x="528" y="1392"/>
              <a:chExt cx="768" cy="1152"/>
            </a:xfrm>
          </p:grpSpPr>
          <p:sp>
            <p:nvSpPr>
              <p:cNvPr id="42037" name="Oval 45"/>
              <p:cNvSpPr>
                <a:spLocks noChangeArrowheads="1"/>
              </p:cNvSpPr>
              <p:nvPr/>
            </p:nvSpPr>
            <p:spPr bwMode="auto">
              <a:xfrm>
                <a:off x="672" y="1392"/>
                <a:ext cx="480" cy="480"/>
              </a:xfrm>
              <a:prstGeom prst="ellipse">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38" name="AutoShape 46"/>
              <p:cNvSpPr>
                <a:spLocks noChangeArrowheads="1"/>
              </p:cNvSpPr>
              <p:nvPr/>
            </p:nvSpPr>
            <p:spPr bwMode="auto">
              <a:xfrm>
                <a:off x="528" y="1920"/>
                <a:ext cx="768" cy="624"/>
              </a:xfrm>
              <a:prstGeom prst="roundRect">
                <a:avLst>
                  <a:gd name="adj" fmla="val 49361"/>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sp>
        <p:nvSpPr>
          <p:cNvPr id="42001" name="TextBox 41"/>
          <p:cNvSpPr txBox="1">
            <a:spLocks noChangeArrowheads="1"/>
          </p:cNvSpPr>
          <p:nvPr/>
        </p:nvSpPr>
        <p:spPr bwMode="auto">
          <a:xfrm>
            <a:off x="107950" y="1484313"/>
            <a:ext cx="158115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800" dirty="0" smtClean="0">
                <a:solidFill>
                  <a:srgbClr val="000000"/>
                </a:solidFill>
              </a:rPr>
              <a:t>Customers</a:t>
            </a:r>
            <a:br>
              <a:rPr lang="en-US" sz="1800" dirty="0" smtClean="0">
                <a:solidFill>
                  <a:srgbClr val="000000"/>
                </a:solidFill>
              </a:rPr>
            </a:br>
            <a:endParaRPr lang="en-US" sz="1800" dirty="0" smtClean="0">
              <a:solidFill>
                <a:srgbClr val="000000"/>
              </a:solidFill>
            </a:endParaRPr>
          </a:p>
          <a:p>
            <a:pPr eaLnBrk="1" hangingPunct="1"/>
            <a:endParaRPr lang="en-US" dirty="0" smtClean="0">
              <a:solidFill>
                <a:srgbClr val="000000"/>
              </a:solidFill>
            </a:endParaRPr>
          </a:p>
          <a:p>
            <a:pPr eaLnBrk="1" hangingPunct="1"/>
            <a:r>
              <a:rPr lang="en-US" sz="1800" dirty="0" smtClean="0">
                <a:solidFill>
                  <a:srgbClr val="000000"/>
                </a:solidFill>
              </a:rPr>
              <a:t>“</a:t>
            </a:r>
            <a:r>
              <a:rPr lang="en-US" sz="1800" i="1" dirty="0" smtClean="0">
                <a:solidFill>
                  <a:srgbClr val="000000"/>
                </a:solidFill>
              </a:rPr>
              <a:t>Buy</a:t>
            </a:r>
            <a:br>
              <a:rPr lang="en-US" sz="1800" i="1" dirty="0" smtClean="0">
                <a:solidFill>
                  <a:srgbClr val="000000"/>
                </a:solidFill>
              </a:rPr>
            </a:br>
            <a:r>
              <a:rPr lang="en-US" sz="1800" i="1" dirty="0" smtClean="0">
                <a:solidFill>
                  <a:srgbClr val="000000"/>
                </a:solidFill>
              </a:rPr>
              <a:t>with</a:t>
            </a:r>
            <a:br>
              <a:rPr lang="en-US" sz="1800" i="1" dirty="0" smtClean="0">
                <a:solidFill>
                  <a:srgbClr val="000000"/>
                </a:solidFill>
              </a:rPr>
            </a:br>
            <a:r>
              <a:rPr lang="en-US" sz="1800" i="1" dirty="0" smtClean="0">
                <a:solidFill>
                  <a:srgbClr val="000000"/>
                </a:solidFill>
              </a:rPr>
              <a:t>Confidence”</a:t>
            </a:r>
          </a:p>
          <a:p>
            <a:pPr eaLnBrk="1" hangingPunct="1"/>
            <a:endParaRPr lang="en-US" sz="1800" dirty="0" smtClean="0">
              <a:solidFill>
                <a:srgbClr val="000000"/>
              </a:solidFill>
            </a:endParaRPr>
          </a:p>
        </p:txBody>
      </p:sp>
      <p:sp>
        <p:nvSpPr>
          <p:cNvPr id="42002" name="TextBox 42"/>
          <p:cNvSpPr txBox="1">
            <a:spLocks noChangeArrowheads="1"/>
          </p:cNvSpPr>
          <p:nvPr/>
        </p:nvSpPr>
        <p:spPr bwMode="auto">
          <a:xfrm>
            <a:off x="1908175" y="2133600"/>
            <a:ext cx="155733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800" dirty="0" smtClean="0">
                <a:solidFill>
                  <a:srgbClr val="000000"/>
                </a:solidFill>
              </a:rPr>
              <a:t>Trusted</a:t>
            </a:r>
            <a:br>
              <a:rPr lang="en-US" sz="1800" dirty="0" smtClean="0">
                <a:solidFill>
                  <a:srgbClr val="000000"/>
                </a:solidFill>
              </a:rPr>
            </a:br>
            <a:r>
              <a:rPr lang="en-US" sz="1800" dirty="0" smtClean="0">
                <a:solidFill>
                  <a:srgbClr val="000000"/>
                </a:solidFill>
              </a:rPr>
              <a:t>Technology </a:t>
            </a:r>
            <a:br>
              <a:rPr lang="en-US" sz="1800" dirty="0" smtClean="0">
                <a:solidFill>
                  <a:srgbClr val="000000"/>
                </a:solidFill>
              </a:rPr>
            </a:br>
            <a:r>
              <a:rPr lang="en-US" sz="1800" dirty="0" smtClean="0">
                <a:solidFill>
                  <a:srgbClr val="000000"/>
                </a:solidFill>
              </a:rPr>
              <a:t>Provider</a:t>
            </a:r>
          </a:p>
        </p:txBody>
      </p:sp>
      <p:sp>
        <p:nvSpPr>
          <p:cNvPr id="42003" name="TextBox 43"/>
          <p:cNvSpPr txBox="1">
            <a:spLocks noChangeArrowheads="1"/>
          </p:cNvSpPr>
          <p:nvPr/>
        </p:nvSpPr>
        <p:spPr bwMode="auto">
          <a:xfrm>
            <a:off x="3276600" y="1371600"/>
            <a:ext cx="259558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800" dirty="0" smtClean="0">
                <a:solidFill>
                  <a:srgbClr val="000000"/>
                </a:solidFill>
              </a:rPr>
              <a:t>Trusted </a:t>
            </a:r>
          </a:p>
          <a:p>
            <a:pPr eaLnBrk="1" hangingPunct="1"/>
            <a:r>
              <a:rPr lang="en-US" sz="1800" dirty="0" smtClean="0">
                <a:solidFill>
                  <a:srgbClr val="000000"/>
                </a:solidFill>
              </a:rPr>
              <a:t>Technology Products</a:t>
            </a:r>
          </a:p>
          <a:p>
            <a:pPr eaLnBrk="1" hangingPunct="1"/>
            <a:r>
              <a:rPr lang="en-US" sz="1800" dirty="0" smtClean="0">
                <a:solidFill>
                  <a:srgbClr val="000000"/>
                </a:solidFill>
              </a:rPr>
              <a:t>and sub components</a:t>
            </a:r>
          </a:p>
        </p:txBody>
      </p:sp>
      <p:grpSp>
        <p:nvGrpSpPr>
          <p:cNvPr id="10" name="Group 35"/>
          <p:cNvGrpSpPr>
            <a:grpSpLocks/>
          </p:cNvGrpSpPr>
          <p:nvPr/>
        </p:nvGrpSpPr>
        <p:grpSpPr bwMode="auto">
          <a:xfrm>
            <a:off x="661988" y="3860800"/>
            <a:ext cx="381000" cy="609600"/>
            <a:chOff x="528" y="1392"/>
            <a:chExt cx="768" cy="1248"/>
          </a:xfrm>
        </p:grpSpPr>
        <p:sp>
          <p:nvSpPr>
            <p:cNvPr id="42031" name="Rectangle 36"/>
            <p:cNvSpPr>
              <a:spLocks noChangeArrowheads="1"/>
            </p:cNvSpPr>
            <p:nvPr/>
          </p:nvSpPr>
          <p:spPr bwMode="auto">
            <a:xfrm>
              <a:off x="528" y="2208"/>
              <a:ext cx="768"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11" name="Group 37"/>
            <p:cNvGrpSpPr>
              <a:grpSpLocks/>
            </p:cNvGrpSpPr>
            <p:nvPr/>
          </p:nvGrpSpPr>
          <p:grpSpPr bwMode="auto">
            <a:xfrm>
              <a:off x="528" y="1392"/>
              <a:ext cx="768" cy="1152"/>
              <a:chOff x="528" y="1392"/>
              <a:chExt cx="768" cy="1152"/>
            </a:xfrm>
          </p:grpSpPr>
          <p:sp>
            <p:nvSpPr>
              <p:cNvPr id="42033" name="Oval 38"/>
              <p:cNvSpPr>
                <a:spLocks noChangeArrowheads="1"/>
              </p:cNvSpPr>
              <p:nvPr/>
            </p:nvSpPr>
            <p:spPr bwMode="auto">
              <a:xfrm>
                <a:off x="672" y="1392"/>
                <a:ext cx="480" cy="4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34" name="AutoShape 39"/>
              <p:cNvSpPr>
                <a:spLocks noChangeArrowheads="1"/>
              </p:cNvSpPr>
              <p:nvPr/>
            </p:nvSpPr>
            <p:spPr bwMode="auto">
              <a:xfrm>
                <a:off x="528" y="1920"/>
                <a:ext cx="768" cy="624"/>
              </a:xfrm>
              <a:prstGeom prst="roundRect">
                <a:avLst>
                  <a:gd name="adj" fmla="val 4936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sp>
        <p:nvSpPr>
          <p:cNvPr id="42005" name="Rectangle 10"/>
          <p:cNvSpPr>
            <a:spLocks noChangeArrowheads="1"/>
          </p:cNvSpPr>
          <p:nvPr/>
        </p:nvSpPr>
        <p:spPr bwMode="auto">
          <a:xfrm>
            <a:off x="2239963" y="3013075"/>
            <a:ext cx="100012" cy="428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dirty="0" smtClean="0">
              <a:solidFill>
                <a:srgbClr val="000000"/>
              </a:solidFill>
              <a:latin typeface="Arial"/>
              <a:ea typeface="ＭＳ Ｐゴシック" pitchFamily="34" charset="-128"/>
              <a:cs typeface="Arial" pitchFamily="34" charset="0"/>
            </a:endParaRPr>
          </a:p>
        </p:txBody>
      </p:sp>
      <p:cxnSp>
        <p:nvCxnSpPr>
          <p:cNvPr id="42006" name="Straight Connector 84"/>
          <p:cNvCxnSpPr>
            <a:cxnSpLocks noChangeShapeType="1"/>
            <a:stCxn id="41990" idx="1"/>
            <a:endCxn id="42047" idx="3"/>
          </p:cNvCxnSpPr>
          <p:nvPr/>
        </p:nvCxnSpPr>
        <p:spPr bwMode="auto">
          <a:xfrm rot="10800000">
            <a:off x="2738438" y="3790950"/>
            <a:ext cx="995362" cy="5143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cxnSp>
      <p:pic>
        <p:nvPicPr>
          <p:cNvPr id="42007" name="Picture 2" descr="http://www.cse.fau.edu/~maria/CommonCriteria_logo.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4750" y="4572000"/>
            <a:ext cx="1300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35"/>
          <p:cNvGrpSpPr>
            <a:grpSpLocks/>
          </p:cNvGrpSpPr>
          <p:nvPr/>
        </p:nvGrpSpPr>
        <p:grpSpPr bwMode="auto">
          <a:xfrm>
            <a:off x="661988" y="5411788"/>
            <a:ext cx="381000" cy="609600"/>
            <a:chOff x="528" y="1392"/>
            <a:chExt cx="768" cy="1248"/>
          </a:xfrm>
        </p:grpSpPr>
        <p:sp>
          <p:nvSpPr>
            <p:cNvPr id="42027" name="Rectangle 36"/>
            <p:cNvSpPr>
              <a:spLocks noChangeArrowheads="1"/>
            </p:cNvSpPr>
            <p:nvPr/>
          </p:nvSpPr>
          <p:spPr bwMode="auto">
            <a:xfrm>
              <a:off x="528" y="2208"/>
              <a:ext cx="768"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13" name="Group 37"/>
            <p:cNvGrpSpPr>
              <a:grpSpLocks/>
            </p:cNvGrpSpPr>
            <p:nvPr/>
          </p:nvGrpSpPr>
          <p:grpSpPr bwMode="auto">
            <a:xfrm>
              <a:off x="528" y="1392"/>
              <a:ext cx="768" cy="1152"/>
              <a:chOff x="528" y="1392"/>
              <a:chExt cx="768" cy="1152"/>
            </a:xfrm>
          </p:grpSpPr>
          <p:sp>
            <p:nvSpPr>
              <p:cNvPr id="42029" name="Oval 38"/>
              <p:cNvSpPr>
                <a:spLocks noChangeArrowheads="1"/>
              </p:cNvSpPr>
              <p:nvPr/>
            </p:nvSpPr>
            <p:spPr bwMode="auto">
              <a:xfrm>
                <a:off x="672" y="1392"/>
                <a:ext cx="480" cy="4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30" name="AutoShape 39"/>
              <p:cNvSpPr>
                <a:spLocks noChangeArrowheads="1"/>
              </p:cNvSpPr>
              <p:nvPr/>
            </p:nvSpPr>
            <p:spPr bwMode="auto">
              <a:xfrm>
                <a:off x="528" y="1920"/>
                <a:ext cx="768" cy="624"/>
              </a:xfrm>
              <a:prstGeom prst="roundRect">
                <a:avLst>
                  <a:gd name="adj" fmla="val 4936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grpSp>
        <p:nvGrpSpPr>
          <p:cNvPr id="14" name="Group 35"/>
          <p:cNvGrpSpPr>
            <a:grpSpLocks/>
          </p:cNvGrpSpPr>
          <p:nvPr/>
        </p:nvGrpSpPr>
        <p:grpSpPr bwMode="auto">
          <a:xfrm>
            <a:off x="661988" y="4619625"/>
            <a:ext cx="381000" cy="609600"/>
            <a:chOff x="528" y="1392"/>
            <a:chExt cx="768" cy="1248"/>
          </a:xfrm>
        </p:grpSpPr>
        <p:sp>
          <p:nvSpPr>
            <p:cNvPr id="42023" name="Rectangle 36"/>
            <p:cNvSpPr>
              <a:spLocks noChangeArrowheads="1"/>
            </p:cNvSpPr>
            <p:nvPr/>
          </p:nvSpPr>
          <p:spPr bwMode="auto">
            <a:xfrm>
              <a:off x="528" y="2208"/>
              <a:ext cx="768"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15" name="Group 37"/>
            <p:cNvGrpSpPr>
              <a:grpSpLocks/>
            </p:cNvGrpSpPr>
            <p:nvPr/>
          </p:nvGrpSpPr>
          <p:grpSpPr bwMode="auto">
            <a:xfrm>
              <a:off x="528" y="1392"/>
              <a:ext cx="768" cy="1152"/>
              <a:chOff x="528" y="1392"/>
              <a:chExt cx="768" cy="1152"/>
            </a:xfrm>
          </p:grpSpPr>
          <p:sp>
            <p:nvSpPr>
              <p:cNvPr id="42025" name="Oval 38"/>
              <p:cNvSpPr>
                <a:spLocks noChangeArrowheads="1"/>
              </p:cNvSpPr>
              <p:nvPr/>
            </p:nvSpPr>
            <p:spPr bwMode="auto">
              <a:xfrm>
                <a:off x="672" y="1392"/>
                <a:ext cx="480" cy="48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26" name="AutoShape 39"/>
              <p:cNvSpPr>
                <a:spLocks noChangeArrowheads="1"/>
              </p:cNvSpPr>
              <p:nvPr/>
            </p:nvSpPr>
            <p:spPr bwMode="auto">
              <a:xfrm>
                <a:off x="528" y="1920"/>
                <a:ext cx="768" cy="624"/>
              </a:xfrm>
              <a:prstGeom prst="roundRect">
                <a:avLst>
                  <a:gd name="adj" fmla="val 4936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cxnSp>
        <p:nvCxnSpPr>
          <p:cNvPr id="42010" name="Straight Connector 62"/>
          <p:cNvCxnSpPr>
            <a:cxnSpLocks noChangeShapeType="1"/>
          </p:cNvCxnSpPr>
          <p:nvPr/>
        </p:nvCxnSpPr>
        <p:spPr bwMode="auto">
          <a:xfrm flipH="1" flipV="1">
            <a:off x="1790700" y="3476625"/>
            <a:ext cx="477838" cy="207963"/>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42011" name="Rectangular Callout 47"/>
          <p:cNvSpPr>
            <a:spLocks noChangeArrowheads="1"/>
          </p:cNvSpPr>
          <p:nvPr/>
        </p:nvSpPr>
        <p:spPr bwMode="auto">
          <a:xfrm>
            <a:off x="7162800" y="1828800"/>
            <a:ext cx="1676400" cy="2667000"/>
          </a:xfrm>
          <a:prstGeom prst="wedgeRectCallout">
            <a:avLst>
              <a:gd name="adj1" fmla="val -116069"/>
              <a:gd name="adj2" fmla="val 19856"/>
            </a:avLst>
          </a:prstGeom>
          <a:noFill/>
          <a:ln w="254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r>
              <a:rPr lang="en-US" sz="1400" dirty="0" smtClean="0">
                <a:solidFill>
                  <a:srgbClr val="000000"/>
                </a:solidFill>
                <a:latin typeface="Verdana" pitchFamily="34" charset="0"/>
                <a:ea typeface="ＭＳ Ｐゴシック" pitchFamily="34" charset="-128"/>
              </a:rPr>
              <a:t>O-TTPS Compliant Providers</a:t>
            </a:r>
          </a:p>
          <a:p>
            <a:r>
              <a:rPr lang="en-US" sz="1400" dirty="0" smtClean="0">
                <a:solidFill>
                  <a:srgbClr val="000000"/>
                </a:solidFill>
                <a:latin typeface="Verdana" pitchFamily="34" charset="0"/>
                <a:ea typeface="ＭＳ Ｐゴシック" pitchFamily="34" charset="-128"/>
              </a:rPr>
              <a:t>e.g. follows secure</a:t>
            </a:r>
            <a:br>
              <a:rPr lang="en-US" sz="1400" dirty="0" smtClean="0">
                <a:solidFill>
                  <a:srgbClr val="000000"/>
                </a:solidFill>
                <a:latin typeface="Verdana" pitchFamily="34" charset="0"/>
                <a:ea typeface="ＭＳ Ｐゴシック" pitchFamily="34" charset="-128"/>
              </a:rPr>
            </a:br>
            <a:r>
              <a:rPr lang="en-US" sz="1400" dirty="0" smtClean="0">
                <a:solidFill>
                  <a:srgbClr val="000000"/>
                </a:solidFill>
                <a:latin typeface="Verdana" pitchFamily="34" charset="0"/>
                <a:ea typeface="ＭＳ Ｐゴシック" pitchFamily="34" charset="-128"/>
              </a:rPr>
              <a:t>engineering, supply chain best practices</a:t>
            </a:r>
          </a:p>
          <a:p>
            <a:r>
              <a:rPr lang="en-US" sz="1400" dirty="0" smtClean="0">
                <a:solidFill>
                  <a:srgbClr val="000000"/>
                </a:solidFill>
                <a:latin typeface="Verdana" pitchFamily="34" charset="0"/>
                <a:ea typeface="ＭＳ Ｐゴシック" pitchFamily="34" charset="-128"/>
              </a:rPr>
              <a:t> (trusted)</a:t>
            </a:r>
          </a:p>
        </p:txBody>
      </p:sp>
      <p:grpSp>
        <p:nvGrpSpPr>
          <p:cNvPr id="16" name="Group 42"/>
          <p:cNvGrpSpPr>
            <a:grpSpLocks/>
          </p:cNvGrpSpPr>
          <p:nvPr/>
        </p:nvGrpSpPr>
        <p:grpSpPr bwMode="auto">
          <a:xfrm>
            <a:off x="2362200" y="5867400"/>
            <a:ext cx="381000" cy="609600"/>
            <a:chOff x="528" y="1392"/>
            <a:chExt cx="768" cy="1248"/>
          </a:xfrm>
        </p:grpSpPr>
        <p:sp>
          <p:nvSpPr>
            <p:cNvPr id="42019" name="Rectangle 43"/>
            <p:cNvSpPr>
              <a:spLocks noChangeArrowheads="1"/>
            </p:cNvSpPr>
            <p:nvPr/>
          </p:nvSpPr>
          <p:spPr bwMode="auto">
            <a:xfrm>
              <a:off x="528" y="2208"/>
              <a:ext cx="768" cy="432"/>
            </a:xfrm>
            <a:prstGeom prst="rect">
              <a:avLst/>
            </a:prstGeom>
            <a:solidFill>
              <a:srgbClr val="0888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17" name="Group 44"/>
            <p:cNvGrpSpPr>
              <a:grpSpLocks/>
            </p:cNvGrpSpPr>
            <p:nvPr/>
          </p:nvGrpSpPr>
          <p:grpSpPr bwMode="auto">
            <a:xfrm>
              <a:off x="528" y="1392"/>
              <a:ext cx="768" cy="1152"/>
              <a:chOff x="528" y="1392"/>
              <a:chExt cx="768" cy="1152"/>
            </a:xfrm>
          </p:grpSpPr>
          <p:sp>
            <p:nvSpPr>
              <p:cNvPr id="42021" name="Oval 45"/>
              <p:cNvSpPr>
                <a:spLocks noChangeArrowheads="1"/>
              </p:cNvSpPr>
              <p:nvPr/>
            </p:nvSpPr>
            <p:spPr bwMode="auto">
              <a:xfrm>
                <a:off x="672" y="1392"/>
                <a:ext cx="480" cy="480"/>
              </a:xfrm>
              <a:prstGeom prst="ellipse">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22" name="AutoShape 46"/>
              <p:cNvSpPr>
                <a:spLocks noChangeArrowheads="1"/>
              </p:cNvSpPr>
              <p:nvPr/>
            </p:nvSpPr>
            <p:spPr bwMode="auto">
              <a:xfrm>
                <a:off x="528" y="1920"/>
                <a:ext cx="768" cy="624"/>
              </a:xfrm>
              <a:prstGeom prst="roundRect">
                <a:avLst>
                  <a:gd name="adj" fmla="val 49361"/>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sp>
        <p:nvSpPr>
          <p:cNvPr id="42013" name="TextBox 44"/>
          <p:cNvSpPr txBox="1">
            <a:spLocks noChangeArrowheads="1"/>
          </p:cNvSpPr>
          <p:nvPr/>
        </p:nvSpPr>
        <p:spPr bwMode="auto">
          <a:xfrm>
            <a:off x="2286000" y="5257800"/>
            <a:ext cx="609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Verdana" pitchFamily="34" charset="0"/>
                <a:ea typeface="ＭＳ Ｐゴシック" pitchFamily="34" charset="-128"/>
              </a:defRPr>
            </a:lvl1pPr>
            <a:lvl2pPr marL="37931725" indent="-37474525" eaLnBrk="0" hangingPunct="0">
              <a:defRPr sz="2000">
                <a:solidFill>
                  <a:schemeClr val="tx1"/>
                </a:solidFill>
                <a:latin typeface="Verdana" pitchFamily="34" charset="0"/>
                <a:ea typeface="ＭＳ Ｐゴシック" pitchFamily="34" charset="-128"/>
              </a:defRPr>
            </a:lvl2pPr>
            <a:lvl3pPr eaLnBrk="0" hangingPunct="0">
              <a:defRPr sz="2000">
                <a:solidFill>
                  <a:schemeClr val="tx1"/>
                </a:solidFill>
                <a:latin typeface="Verdana" pitchFamily="34" charset="0"/>
                <a:ea typeface="ＭＳ Ｐゴシック" pitchFamily="34" charset="-128"/>
              </a:defRPr>
            </a:lvl3pPr>
            <a:lvl4pPr eaLnBrk="0" hangingPunct="0">
              <a:defRPr sz="2000">
                <a:solidFill>
                  <a:schemeClr val="tx1"/>
                </a:solidFill>
                <a:latin typeface="Verdana" pitchFamily="34" charset="0"/>
                <a:ea typeface="ＭＳ Ｐゴシック" pitchFamily="34" charset="-128"/>
              </a:defRPr>
            </a:lvl4pPr>
            <a:lvl5pPr eaLnBrk="0" hangingPunct="0">
              <a:defRPr sz="2000">
                <a:solidFill>
                  <a:schemeClr val="tx1"/>
                </a:solidFill>
                <a:latin typeface="Verdana" pitchFamily="34" charset="0"/>
                <a:ea typeface="ＭＳ Ｐゴシック" pitchFamily="34" charset="-128"/>
              </a:defRPr>
            </a:lvl5pPr>
            <a:lvl6pPr marL="4572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9144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1371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18288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algn="just" eaLnBrk="1" hangingPunct="1"/>
            <a:r>
              <a:rPr lang="en-US" sz="1800" i="1" dirty="0" smtClean="0">
                <a:solidFill>
                  <a:srgbClr val="000000"/>
                </a:solidFill>
              </a:rPr>
              <a:t>Un-trusted Suppliers and Providers who do not follow the Best Practices – who are not accredited </a:t>
            </a:r>
          </a:p>
        </p:txBody>
      </p:sp>
      <p:grpSp>
        <p:nvGrpSpPr>
          <p:cNvPr id="18" name="Group 42"/>
          <p:cNvGrpSpPr>
            <a:grpSpLocks/>
          </p:cNvGrpSpPr>
          <p:nvPr/>
        </p:nvGrpSpPr>
        <p:grpSpPr bwMode="auto">
          <a:xfrm>
            <a:off x="5943600" y="5867400"/>
            <a:ext cx="381000" cy="609600"/>
            <a:chOff x="528" y="1392"/>
            <a:chExt cx="768" cy="1248"/>
          </a:xfrm>
        </p:grpSpPr>
        <p:sp>
          <p:nvSpPr>
            <p:cNvPr id="42015" name="Rectangle 43"/>
            <p:cNvSpPr>
              <a:spLocks noChangeArrowheads="1"/>
            </p:cNvSpPr>
            <p:nvPr/>
          </p:nvSpPr>
          <p:spPr bwMode="auto">
            <a:xfrm>
              <a:off x="528" y="2208"/>
              <a:ext cx="768" cy="432"/>
            </a:xfrm>
            <a:prstGeom prst="rect">
              <a:avLst/>
            </a:prstGeom>
            <a:solidFill>
              <a:srgbClr val="0888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nvGrpSpPr>
            <p:cNvPr id="19" name="Group 44"/>
            <p:cNvGrpSpPr>
              <a:grpSpLocks/>
            </p:cNvGrpSpPr>
            <p:nvPr/>
          </p:nvGrpSpPr>
          <p:grpSpPr bwMode="auto">
            <a:xfrm>
              <a:off x="528" y="1392"/>
              <a:ext cx="768" cy="1152"/>
              <a:chOff x="528" y="1392"/>
              <a:chExt cx="768" cy="1152"/>
            </a:xfrm>
          </p:grpSpPr>
          <p:sp>
            <p:nvSpPr>
              <p:cNvPr id="42017" name="Oval 45"/>
              <p:cNvSpPr>
                <a:spLocks noChangeArrowheads="1"/>
              </p:cNvSpPr>
              <p:nvPr/>
            </p:nvSpPr>
            <p:spPr bwMode="auto">
              <a:xfrm>
                <a:off x="672" y="1392"/>
                <a:ext cx="480" cy="480"/>
              </a:xfrm>
              <a:prstGeom prst="ellipse">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sp>
            <p:nvSpPr>
              <p:cNvPr id="42018" name="AutoShape 46"/>
              <p:cNvSpPr>
                <a:spLocks noChangeArrowheads="1"/>
              </p:cNvSpPr>
              <p:nvPr/>
            </p:nvSpPr>
            <p:spPr bwMode="auto">
              <a:xfrm>
                <a:off x="528" y="1920"/>
                <a:ext cx="768" cy="624"/>
              </a:xfrm>
              <a:prstGeom prst="roundRect">
                <a:avLst>
                  <a:gd name="adj" fmla="val 49361"/>
                </a:avLst>
              </a:prstGeom>
              <a:solidFill>
                <a:srgbClr val="0888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2000" dirty="0" smtClean="0">
                  <a:solidFill>
                    <a:srgbClr val="000000"/>
                  </a:solidFill>
                  <a:latin typeface="Verdana" pitchFamily="34" charset="0"/>
                  <a:ea typeface="ＭＳ Ｐゴシック" pitchFamily="34" charset="-128"/>
                </a:endParaRPr>
              </a:p>
            </p:txBody>
          </p:sp>
        </p:grpSp>
      </p:grpSp>
    </p:spTree>
    <p:extLst>
      <p:ext uri="{BB962C8B-B14F-4D97-AF65-F5344CB8AC3E}">
        <p14:creationId xmlns:p14="http://schemas.microsoft.com/office/powerpoint/2010/main" val="3652958986"/>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r>
              <a:rPr lang="en-US" dirty="0" smtClean="0"/>
              <a:t>Classifying Vulnerabilities: Some Useful Resources</a:t>
            </a:r>
            <a:endParaRPr lang="en-US" dirty="0"/>
          </a:p>
        </p:txBody>
      </p:sp>
      <p:sp>
        <p:nvSpPr>
          <p:cNvPr id="412675" name="Rectangle 3"/>
          <p:cNvSpPr>
            <a:spLocks noGrp="1" noChangeArrowheads="1"/>
          </p:cNvSpPr>
          <p:nvPr>
            <p:ph idx="1"/>
          </p:nvPr>
        </p:nvSpPr>
        <p:spPr/>
        <p:txBody>
          <a:bodyPr/>
          <a:lstStyle/>
          <a:p>
            <a:r>
              <a:rPr lang="en-US" dirty="0" smtClean="0"/>
              <a:t>CVE: Common Vulnerabilities &amp; Exposures Database</a:t>
            </a:r>
          </a:p>
          <a:p>
            <a:pPr lvl="1"/>
            <a:r>
              <a:rPr lang="en-US" dirty="0" smtClean="0">
                <a:hlinkClick r:id="rId3"/>
              </a:rPr>
              <a:t>http://cve.mitre.org</a:t>
            </a:r>
            <a:endParaRPr lang="en-US" dirty="0" smtClean="0"/>
          </a:p>
          <a:p>
            <a:r>
              <a:rPr lang="en-US" dirty="0" smtClean="0"/>
              <a:t>CWE: Common Weakness Enumeration</a:t>
            </a:r>
          </a:p>
          <a:p>
            <a:pPr lvl="1"/>
            <a:r>
              <a:rPr lang="en-US" dirty="0" smtClean="0"/>
              <a:t>A community-developed dictionary of software weakness types</a:t>
            </a:r>
          </a:p>
          <a:p>
            <a:pPr lvl="1"/>
            <a:r>
              <a:rPr lang="en-US" dirty="0" smtClean="0">
                <a:hlinkClick r:id="rId4"/>
              </a:rPr>
              <a:t>http://cwe.mitre.org/</a:t>
            </a:r>
            <a:endParaRPr lang="en-US" dirty="0" smtClean="0"/>
          </a:p>
          <a:p>
            <a:r>
              <a:rPr lang="en-US" dirty="0" smtClean="0"/>
              <a:t>NVD: National Vulnerability Database</a:t>
            </a:r>
          </a:p>
          <a:p>
            <a:pPr lvl="1"/>
            <a:r>
              <a:rPr lang="en-US" dirty="0" smtClean="0">
                <a:hlinkClick r:id="rId5"/>
              </a:rPr>
              <a:t>http://nvd.nist.gov</a:t>
            </a:r>
            <a:r>
              <a:rPr lang="en-US" dirty="0" smtClean="0"/>
              <a:t> </a:t>
            </a:r>
          </a:p>
          <a:p>
            <a:pPr lvl="1"/>
            <a:r>
              <a:rPr lang="en-US" dirty="0" smtClean="0"/>
              <a:t>56,965 CVE Vulnerabilities</a:t>
            </a:r>
          </a:p>
          <a:p>
            <a:r>
              <a:rPr lang="en-US" dirty="0" smtClean="0"/>
              <a:t>Bugtraq mailing list: how to exploit and fix vulnerabilities</a:t>
            </a:r>
          </a:p>
          <a:p>
            <a:pPr lvl="1"/>
            <a:r>
              <a:rPr lang="en-US" dirty="0" smtClean="0">
                <a:hlinkClick r:id="rId6"/>
              </a:rPr>
              <a:t>http://www.securityfocus.com/archive/1</a:t>
            </a:r>
            <a:endParaRPr lang="en-US" dirty="0" smtClean="0"/>
          </a:p>
          <a:p>
            <a:endParaRPr lang="en-US" dirty="0"/>
          </a:p>
        </p:txBody>
      </p:sp>
    </p:spTree>
    <p:extLst>
      <p:ext uri="{BB962C8B-B14F-4D97-AF65-F5344CB8AC3E}">
        <p14:creationId xmlns:p14="http://schemas.microsoft.com/office/powerpoint/2010/main" val="413916718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5"/>
          <p:cNvSpPr txBox="1">
            <a:spLocks noChangeArrowheads="1"/>
          </p:cNvSpPr>
          <p:nvPr/>
        </p:nvSpPr>
        <p:spPr bwMode="white">
          <a:xfrm>
            <a:off x="3201121" y="2438176"/>
            <a:ext cx="5790240" cy="193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6150" rIns="92299" bIns="46150" anchor="ctr"/>
          <a:lstStyle/>
          <a:p>
            <a:r>
              <a:rPr lang="en-US" altLang="en-US" sz="3600" b="1" dirty="0">
                <a:latin typeface="Calibri" pitchFamily="34" charset="0"/>
              </a:rPr>
              <a:t>OWASP CLASP Overview</a:t>
            </a:r>
          </a:p>
          <a:p>
            <a:r>
              <a:rPr lang="en-US" altLang="en-US" sz="2900" b="1" dirty="0">
                <a:latin typeface="Calibri" pitchFamily="34" charset="0"/>
              </a:rPr>
              <a:t>(Developed by Nick Coblentz)</a:t>
            </a:r>
          </a:p>
        </p:txBody>
      </p:sp>
      <p:sp>
        <p:nvSpPr>
          <p:cNvPr id="7171" name="Line 24"/>
          <p:cNvSpPr>
            <a:spLocks noChangeShapeType="1"/>
          </p:cNvSpPr>
          <p:nvPr/>
        </p:nvSpPr>
        <p:spPr bwMode="auto">
          <a:xfrm>
            <a:off x="0" y="977863"/>
            <a:ext cx="9144000" cy="1440"/>
          </a:xfrm>
          <a:prstGeom prst="line">
            <a:avLst/>
          </a:prstGeom>
          <a:noFill/>
          <a:ln w="12700" cap="rnd">
            <a:solidFill>
              <a:schemeClr val="bg2"/>
            </a:solidFill>
            <a:prstDash val="sysDot"/>
            <a:round/>
            <a:headEnd/>
            <a:tailEnd/>
          </a:ln>
          <a:extLst>
            <a:ext uri="{909E8E84-426E-40DD-AFC4-6F175D3DCCD1}">
              <a14:hiddenFill xmlns:a14="http://schemas.microsoft.com/office/drawing/2010/main">
                <a:noFill/>
              </a14:hiddenFill>
            </a:ext>
          </a:extLst>
        </p:spPr>
        <p:txBody>
          <a:bodyPr wrap="none" lIns="0" tIns="0" rIns="91430" bIns="45715" anchor="ctr"/>
          <a:lstStyle/>
          <a:p>
            <a:endParaRPr lang="en-US" dirty="0"/>
          </a:p>
        </p:txBody>
      </p:sp>
      <p:pic>
        <p:nvPicPr>
          <p:cNvPr id="7172"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003786"/>
            <a:ext cx="2740320" cy="417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4478787"/>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60641" y="228984"/>
            <a:ext cx="8474400" cy="714315"/>
          </a:xfrm>
        </p:spPr>
        <p:txBody>
          <a:bodyPr/>
          <a:lstStyle/>
          <a:p>
            <a:pPr eaLnBrk="1" hangingPunct="1"/>
            <a:r>
              <a:rPr lang="en-GB" altLang="en-US" dirty="0" smtClean="0"/>
              <a:t>OWASP CLASP Presentation Outline</a:t>
            </a:r>
          </a:p>
        </p:txBody>
      </p:sp>
      <p:sp>
        <p:nvSpPr>
          <p:cNvPr id="8195" name="Rectangle 4"/>
          <p:cNvSpPr>
            <a:spLocks noGrp="1" noChangeArrowheads="1"/>
          </p:cNvSpPr>
          <p:nvPr>
            <p:ph type="body" sz="half" idx="1"/>
          </p:nvPr>
        </p:nvSpPr>
        <p:spPr>
          <a:xfrm>
            <a:off x="305281" y="1143481"/>
            <a:ext cx="4151520" cy="4952680"/>
          </a:xfrm>
        </p:spPr>
        <p:txBody>
          <a:bodyPr/>
          <a:lstStyle/>
          <a:p>
            <a:pPr marL="109442" indent="0">
              <a:lnSpc>
                <a:spcPct val="93000"/>
              </a:lnSpc>
              <a:tabLst>
                <a:tab pos="656650" algn="l"/>
                <a:tab pos="1313299" algn="l"/>
                <a:tab pos="1969949" algn="l"/>
                <a:tab pos="2626599" algn="l"/>
                <a:tab pos="3283248" algn="l"/>
                <a:tab pos="3939898" algn="l"/>
              </a:tabLst>
            </a:pPr>
            <a:endParaRPr lang="en-GB" altLang="en-US" sz="2400" dirty="0"/>
          </a:p>
          <a:p>
            <a:pPr marL="109442" indent="0">
              <a:lnSpc>
                <a:spcPct val="93000"/>
              </a:lnSpc>
              <a:tabLst>
                <a:tab pos="656650" algn="l"/>
                <a:tab pos="1313299" algn="l"/>
                <a:tab pos="1969949" algn="l"/>
                <a:tab pos="2626599" algn="l"/>
                <a:tab pos="3283248" algn="l"/>
                <a:tab pos="3939898" algn="l"/>
              </a:tabLst>
            </a:pPr>
            <a:r>
              <a:rPr lang="en-GB" altLang="en-US" sz="2400" dirty="0"/>
              <a:t>Role-Based View</a:t>
            </a:r>
          </a:p>
          <a:p>
            <a:pPr lvl="1">
              <a:lnSpc>
                <a:spcPct val="93000"/>
              </a:lnSpc>
              <a:tabLst>
                <a:tab pos="656650" algn="l"/>
                <a:tab pos="1313299" algn="l"/>
                <a:tab pos="1969949" algn="l"/>
                <a:tab pos="2626599" algn="l"/>
                <a:tab pos="3283248" algn="l"/>
                <a:tab pos="3939898" algn="l"/>
              </a:tabLst>
            </a:pPr>
            <a:r>
              <a:rPr lang="en-GB" altLang="en-US" dirty="0" smtClean="0"/>
              <a:t>Introduction to each role</a:t>
            </a:r>
          </a:p>
          <a:p>
            <a:pPr marL="109442" indent="0">
              <a:lnSpc>
                <a:spcPct val="93000"/>
              </a:lnSpc>
              <a:tabLst>
                <a:tab pos="656650" algn="l"/>
                <a:tab pos="1313299" algn="l"/>
                <a:tab pos="1969949" algn="l"/>
                <a:tab pos="2626599" algn="l"/>
                <a:tab pos="3283248" algn="l"/>
                <a:tab pos="3939898" algn="l"/>
              </a:tabLst>
            </a:pPr>
            <a:r>
              <a:rPr lang="en-GB" altLang="en-US" sz="2400" dirty="0"/>
              <a:t>Activity-Assessment View</a:t>
            </a:r>
          </a:p>
          <a:p>
            <a:pPr lvl="1">
              <a:lnSpc>
                <a:spcPct val="93000"/>
              </a:lnSpc>
              <a:tabLst>
                <a:tab pos="656650" algn="l"/>
                <a:tab pos="1313299" algn="l"/>
                <a:tab pos="1969949" algn="l"/>
                <a:tab pos="2626599" algn="l"/>
                <a:tab pos="3283248" algn="l"/>
                <a:tab pos="3939898" algn="l"/>
              </a:tabLst>
            </a:pPr>
            <a:r>
              <a:rPr lang="en-GB" altLang="en-US" dirty="0" smtClean="0"/>
              <a:t>Examples</a:t>
            </a:r>
          </a:p>
          <a:p>
            <a:pPr marL="109442" indent="0">
              <a:lnSpc>
                <a:spcPct val="93000"/>
              </a:lnSpc>
              <a:tabLst>
                <a:tab pos="656650" algn="l"/>
                <a:tab pos="1313299" algn="l"/>
                <a:tab pos="1969949" algn="l"/>
                <a:tab pos="2626599" algn="l"/>
                <a:tab pos="3283248" algn="l"/>
                <a:tab pos="3939898" algn="l"/>
              </a:tabLst>
            </a:pPr>
            <a:r>
              <a:rPr lang="en-GB" altLang="en-US" sz="2400" dirty="0"/>
              <a:t>Activity-Implementation View</a:t>
            </a:r>
          </a:p>
          <a:p>
            <a:pPr lvl="1">
              <a:lnSpc>
                <a:spcPct val="93000"/>
              </a:lnSpc>
              <a:tabLst>
                <a:tab pos="656650" algn="l"/>
                <a:tab pos="1313299" algn="l"/>
                <a:tab pos="1969949" algn="l"/>
                <a:tab pos="2626599" algn="l"/>
                <a:tab pos="3283248" algn="l"/>
                <a:tab pos="3939898" algn="l"/>
              </a:tabLst>
            </a:pPr>
            <a:r>
              <a:rPr lang="en-GB" altLang="en-US" dirty="0" smtClean="0"/>
              <a:t>Examples</a:t>
            </a:r>
          </a:p>
          <a:p>
            <a:pPr marL="109442" indent="0">
              <a:lnSpc>
                <a:spcPct val="93000"/>
              </a:lnSpc>
              <a:tabLst>
                <a:tab pos="656650" algn="l"/>
                <a:tab pos="1313299" algn="l"/>
                <a:tab pos="1969949" algn="l"/>
                <a:tab pos="2626599" algn="l"/>
                <a:tab pos="3283248" algn="l"/>
                <a:tab pos="3939898" algn="l"/>
              </a:tabLst>
            </a:pPr>
            <a:r>
              <a:rPr lang="en-GB" altLang="en-US" sz="2400" dirty="0"/>
              <a:t>CLASP Roadmap</a:t>
            </a:r>
          </a:p>
        </p:txBody>
      </p:sp>
      <p:sp>
        <p:nvSpPr>
          <p:cNvPr id="8196" name="Rectangle 3"/>
          <p:cNvSpPr>
            <a:spLocks noGrp="1" noChangeArrowheads="1"/>
          </p:cNvSpPr>
          <p:nvPr>
            <p:ph sz="half" idx="2"/>
          </p:nvPr>
        </p:nvSpPr>
        <p:spPr>
          <a:xfrm>
            <a:off x="4608001" y="1143481"/>
            <a:ext cx="4151520" cy="4952680"/>
          </a:xfrm>
        </p:spPr>
        <p:txBody>
          <a:bodyPr/>
          <a:lstStyle/>
          <a:p>
            <a:pPr marL="109442" indent="0"/>
            <a:endParaRPr lang="en-GB" altLang="en-US" dirty="0" smtClean="0"/>
          </a:p>
          <a:p>
            <a:pPr marL="109442" indent="0"/>
            <a:r>
              <a:rPr lang="en-GB" altLang="en-US" sz="2400" dirty="0"/>
              <a:t>What </a:t>
            </a:r>
            <a:r>
              <a:rPr lang="en-GB" altLang="en-US" sz="2400" dirty="0" smtClean="0"/>
              <a:t>Is </a:t>
            </a:r>
            <a:r>
              <a:rPr lang="en-GB" altLang="en-US" sz="2400" dirty="0"/>
              <a:t>CLASP?</a:t>
            </a:r>
          </a:p>
          <a:p>
            <a:pPr marL="109442" indent="0"/>
            <a:r>
              <a:rPr lang="en-GB" altLang="en-US" sz="2400" dirty="0"/>
              <a:t>CLASP </a:t>
            </a:r>
            <a:r>
              <a:rPr lang="en-GB" altLang="en-US" sz="2400" dirty="0" smtClean="0"/>
              <a:t>Best Practices</a:t>
            </a:r>
            <a:endParaRPr lang="en-GB" altLang="en-US" sz="2400" dirty="0"/>
          </a:p>
          <a:p>
            <a:pPr marL="109442" indent="0"/>
            <a:r>
              <a:rPr lang="en-GB" altLang="en-US" sz="2400" dirty="0"/>
              <a:t>CLASP Organization</a:t>
            </a:r>
          </a:p>
          <a:p>
            <a:pPr marL="109442" indent="0"/>
            <a:r>
              <a:rPr lang="en-GB" altLang="en-US" sz="2400" dirty="0" smtClean="0"/>
              <a:t>Bird’s-Eye View </a:t>
            </a:r>
            <a:r>
              <a:rPr lang="en-GB" altLang="en-US" sz="2400" dirty="0"/>
              <a:t>of CLASP Process</a:t>
            </a:r>
          </a:p>
          <a:p>
            <a:pPr marL="109442" indent="0"/>
            <a:r>
              <a:rPr lang="en-GB" altLang="en-US" sz="2400" dirty="0"/>
              <a:t>Concepts View</a:t>
            </a:r>
          </a:p>
          <a:p>
            <a:pPr lvl="1" eaLnBrk="1" hangingPunct="1"/>
            <a:r>
              <a:rPr lang="en-GB" altLang="en-US" dirty="0" smtClean="0"/>
              <a:t>Security Services</a:t>
            </a:r>
          </a:p>
          <a:p>
            <a:pPr lvl="1" eaLnBrk="1" hangingPunct="1"/>
            <a:r>
              <a:rPr lang="en-GB" altLang="en-US" dirty="0" smtClean="0"/>
              <a:t>Vulnerability View</a:t>
            </a:r>
          </a:p>
          <a:p>
            <a:pPr marL="109442" indent="0"/>
            <a:endParaRPr lang="en-GB" altLang="en-US" dirty="0" smtClean="0"/>
          </a:p>
        </p:txBody>
      </p:sp>
    </p:spTree>
    <p:extLst>
      <p:ext uri="{BB962C8B-B14F-4D97-AF65-F5344CB8AC3E}">
        <p14:creationId xmlns:p14="http://schemas.microsoft.com/office/powerpoint/2010/main" val="9973089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p:txBody>
          <a:bodyPr/>
          <a:lstStyle/>
          <a:p>
            <a:pPr eaLnBrk="1" hangingPunct="1"/>
            <a:r>
              <a:rPr lang="en-GB" altLang="en-US" dirty="0" smtClean="0"/>
              <a:t>What Is CLASP?</a:t>
            </a:r>
          </a:p>
        </p:txBody>
      </p:sp>
      <p:sp>
        <p:nvSpPr>
          <p:cNvPr id="9219" name="Rectangle 2"/>
          <p:cNvSpPr>
            <a:spLocks noGrp="1" noChangeArrowheads="1"/>
          </p:cNvSpPr>
          <p:nvPr>
            <p:ph idx="1"/>
          </p:nvPr>
        </p:nvSpPr>
        <p:spPr/>
        <p:txBody>
          <a:bodyPr/>
          <a:lstStyle/>
          <a:p>
            <a:pPr marL="227523" indent="-456487"/>
            <a:r>
              <a:rPr lang="en-GB" altLang="en-US" dirty="0" smtClean="0"/>
              <a:t>Comprehensive, Lightweight, Application Security Process</a:t>
            </a:r>
          </a:p>
          <a:p>
            <a:pPr marL="227523" indent="-456487"/>
            <a:r>
              <a:rPr lang="en-GB" altLang="en-US" dirty="0" smtClean="0"/>
              <a:t>OWASP project</a:t>
            </a:r>
          </a:p>
          <a:p>
            <a:pPr marL="227523" indent="-456487"/>
            <a:r>
              <a:rPr lang="en-GB" altLang="en-US" dirty="0" smtClean="0"/>
              <a:t>“Activity driven, role-based set of process components whose core contains formalized best practices for building security into your existing or new-start software development lifecycles in a structured, repeatable, and measurable way”</a:t>
            </a:r>
          </a:p>
        </p:txBody>
      </p:sp>
    </p:spTree>
    <p:extLst>
      <p:ext uri="{BB962C8B-B14F-4D97-AF65-F5344CB8AC3E}">
        <p14:creationId xmlns:p14="http://schemas.microsoft.com/office/powerpoint/2010/main" val="148039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p:txBody>
          <a:bodyPr/>
          <a:lstStyle/>
          <a:p>
            <a:pPr eaLnBrk="1" hangingPunct="1"/>
            <a:r>
              <a:rPr lang="en-GB" altLang="en-US" dirty="0" smtClean="0"/>
              <a:t>What Is CLASP?</a:t>
            </a:r>
          </a:p>
        </p:txBody>
      </p:sp>
      <p:sp>
        <p:nvSpPr>
          <p:cNvPr id="10243" name="Rectangle 2"/>
          <p:cNvSpPr>
            <a:spLocks noGrp="1" noChangeArrowheads="1"/>
          </p:cNvSpPr>
          <p:nvPr>
            <p:ph idx="1"/>
          </p:nvPr>
        </p:nvSpPr>
        <p:spPr/>
        <p:txBody>
          <a:bodyPr/>
          <a:lstStyle/>
          <a:p>
            <a:pPr marL="227523" indent="-456487"/>
            <a:r>
              <a:rPr lang="en-GB" altLang="en-US" dirty="0" smtClean="0"/>
              <a:t>Method for applying security to an organization's application development process</a:t>
            </a:r>
          </a:p>
          <a:p>
            <a:pPr marL="227523" indent="-456487"/>
            <a:r>
              <a:rPr lang="en-GB" altLang="en-US" dirty="0" smtClean="0"/>
              <a:t>Adaptable to any organization or development process</a:t>
            </a:r>
          </a:p>
          <a:p>
            <a:pPr marL="227523" indent="-456487"/>
            <a:r>
              <a:rPr lang="en-GB" altLang="en-US" dirty="0" smtClean="0"/>
              <a:t>OWASP CLASP is intended to be a complete solution that organizations can read and then implement iteratively</a:t>
            </a:r>
          </a:p>
          <a:p>
            <a:pPr marL="227523" indent="-456487"/>
            <a:r>
              <a:rPr lang="en-GB" altLang="en-US" dirty="0" smtClean="0"/>
              <a:t>Focuses on leveraging a database of knowledge (CLASP vulnerability lexicon, security services, security principles, etc.) and automated tools/processes</a:t>
            </a:r>
          </a:p>
        </p:txBody>
      </p:sp>
    </p:spTree>
    <p:extLst>
      <p:ext uri="{BB962C8B-B14F-4D97-AF65-F5344CB8AC3E}">
        <p14:creationId xmlns:p14="http://schemas.microsoft.com/office/powerpoint/2010/main" val="42378410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p:txBody>
          <a:bodyPr/>
          <a:lstStyle/>
          <a:p>
            <a:pPr eaLnBrk="1" hangingPunct="1"/>
            <a:r>
              <a:rPr lang="en-GB" altLang="en-US" dirty="0" smtClean="0"/>
              <a:t>CLASP Best Practices</a:t>
            </a:r>
          </a:p>
        </p:txBody>
      </p:sp>
      <p:sp>
        <p:nvSpPr>
          <p:cNvPr id="11267" name="Rectangle 2"/>
          <p:cNvSpPr>
            <a:spLocks noGrp="1" noChangeArrowheads="1"/>
          </p:cNvSpPr>
          <p:nvPr>
            <p:ph idx="1"/>
          </p:nvPr>
        </p:nvSpPr>
        <p:spPr/>
        <p:txBody>
          <a:bodyPr/>
          <a:lstStyle/>
          <a:p>
            <a:pPr marL="227523" indent="-456487"/>
            <a:r>
              <a:rPr lang="en-GB" altLang="en-US" sz="2200" dirty="0"/>
              <a:t>Institute security awareness programs</a:t>
            </a:r>
          </a:p>
          <a:p>
            <a:pPr lvl="1" eaLnBrk="1" hangingPunct="1"/>
            <a:r>
              <a:rPr lang="en-GB" altLang="en-US" sz="1800" dirty="0"/>
              <a:t>Provide security training to stakeholders</a:t>
            </a:r>
          </a:p>
          <a:p>
            <a:pPr lvl="1" eaLnBrk="1" hangingPunct="1"/>
            <a:r>
              <a:rPr lang="en-GB" altLang="en-US" sz="1800" dirty="0"/>
              <a:t>Present organization's security policies, standards, and secure coding guidelines</a:t>
            </a:r>
          </a:p>
          <a:p>
            <a:pPr marL="227523" indent="-456487"/>
            <a:r>
              <a:rPr lang="en-GB" altLang="en-US" sz="2200" dirty="0"/>
              <a:t>Perform application assessments</a:t>
            </a:r>
          </a:p>
          <a:p>
            <a:pPr lvl="1" eaLnBrk="1" hangingPunct="1"/>
            <a:r>
              <a:rPr lang="en-GB" altLang="en-US" sz="1800" dirty="0"/>
              <a:t>Is a central component in overall strategy</a:t>
            </a:r>
          </a:p>
          <a:p>
            <a:pPr lvl="1" eaLnBrk="1" hangingPunct="1"/>
            <a:r>
              <a:rPr lang="en-GB" altLang="en-US" sz="1800" dirty="0"/>
              <a:t>Find issues missed by implemented “Security Activities”</a:t>
            </a:r>
          </a:p>
          <a:p>
            <a:pPr lvl="1" eaLnBrk="1" hangingPunct="1"/>
            <a:r>
              <a:rPr lang="en-GB" altLang="en-US" sz="1800" dirty="0"/>
              <a:t>Leverage to build a business case for implementing CLASP</a:t>
            </a:r>
          </a:p>
          <a:p>
            <a:pPr marL="227523" indent="-456487"/>
            <a:r>
              <a:rPr lang="en-GB" altLang="en-US" sz="2200" dirty="0"/>
              <a:t>Capture security requirements</a:t>
            </a:r>
          </a:p>
          <a:p>
            <a:pPr lvl="1" eaLnBrk="1" hangingPunct="1"/>
            <a:r>
              <a:rPr lang="en-GB" altLang="en-US" sz="1800" dirty="0"/>
              <a:t>Specify security requirements </a:t>
            </a:r>
            <a:r>
              <a:rPr lang="en-GB" altLang="en-US" sz="1800" dirty="0" smtClean="0"/>
              <a:t>alongside </a:t>
            </a:r>
            <a:r>
              <a:rPr lang="en-GB" altLang="en-US" sz="1800" dirty="0"/>
              <a:t>business/application requirements</a:t>
            </a:r>
          </a:p>
          <a:p>
            <a:pPr marL="227523" indent="-456487"/>
            <a:r>
              <a:rPr lang="en-GB" altLang="en-US" sz="2200" dirty="0"/>
              <a:t>Implement secure development process</a:t>
            </a:r>
          </a:p>
          <a:p>
            <a:pPr lvl="1" eaLnBrk="1" hangingPunct="1"/>
            <a:r>
              <a:rPr lang="en-GB" altLang="en-US" sz="1800" dirty="0"/>
              <a:t>Include “Security </a:t>
            </a:r>
            <a:r>
              <a:rPr lang="en-GB" altLang="en-US" sz="1800" dirty="0" smtClean="0"/>
              <a:t>Activities,” </a:t>
            </a:r>
            <a:r>
              <a:rPr lang="en-GB" altLang="en-US" sz="1800" dirty="0"/>
              <a:t>guidelines, resources, and continuous reinforcement</a:t>
            </a:r>
          </a:p>
        </p:txBody>
      </p:sp>
    </p:spTree>
    <p:extLst>
      <p:ext uri="{BB962C8B-B14F-4D97-AF65-F5344CB8AC3E}">
        <p14:creationId xmlns:p14="http://schemas.microsoft.com/office/powerpoint/2010/main" val="263994305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p:txBody>
          <a:bodyPr/>
          <a:lstStyle/>
          <a:p>
            <a:pPr eaLnBrk="1" hangingPunct="1"/>
            <a:r>
              <a:rPr lang="en-GB" altLang="en-US" dirty="0" smtClean="0"/>
              <a:t>CLASP Best Practices</a:t>
            </a:r>
          </a:p>
        </p:txBody>
      </p:sp>
      <p:sp>
        <p:nvSpPr>
          <p:cNvPr id="12291" name="Rectangle 2"/>
          <p:cNvSpPr>
            <a:spLocks noGrp="1" noChangeArrowheads="1"/>
          </p:cNvSpPr>
          <p:nvPr>
            <p:ph idx="1"/>
          </p:nvPr>
        </p:nvSpPr>
        <p:spPr/>
        <p:txBody>
          <a:bodyPr/>
          <a:lstStyle/>
          <a:p>
            <a:pPr marL="227523" indent="-456487"/>
            <a:r>
              <a:rPr lang="en-GB" altLang="en-US" dirty="0" smtClean="0"/>
              <a:t>Build vulnerability remediation procedures</a:t>
            </a:r>
          </a:p>
          <a:p>
            <a:pPr lvl="1" eaLnBrk="1" hangingPunct="1"/>
            <a:r>
              <a:rPr lang="en-GB" altLang="en-US" dirty="0" smtClean="0"/>
              <a:t>Define steps to identify, assess, prioritize, and remediate vulnerabilities</a:t>
            </a:r>
          </a:p>
          <a:p>
            <a:pPr marL="227523" indent="-456487"/>
            <a:r>
              <a:rPr lang="en-GB" altLang="en-US" dirty="0" smtClean="0"/>
              <a:t>Define and monitor metrics</a:t>
            </a:r>
          </a:p>
          <a:p>
            <a:pPr lvl="1" eaLnBrk="1" hangingPunct="1"/>
            <a:r>
              <a:rPr lang="en-GB" altLang="en-US" dirty="0" smtClean="0"/>
              <a:t>Determine overall security posture</a:t>
            </a:r>
          </a:p>
          <a:p>
            <a:pPr lvl="1" eaLnBrk="1" hangingPunct="1"/>
            <a:r>
              <a:rPr lang="en-GB" altLang="en-US" dirty="0" smtClean="0"/>
              <a:t>Assess CLASP implementation progress</a:t>
            </a:r>
          </a:p>
          <a:p>
            <a:pPr marL="227523" indent="-456487"/>
            <a:r>
              <a:rPr lang="en-GB" altLang="en-US" dirty="0" smtClean="0"/>
              <a:t>Publish operational security guidelines</a:t>
            </a:r>
          </a:p>
          <a:p>
            <a:pPr lvl="1" eaLnBrk="1" hangingPunct="1"/>
            <a:r>
              <a:rPr lang="en-GB" altLang="en-US" dirty="0" smtClean="0"/>
              <a:t>Monitor and manage security of running systems</a:t>
            </a:r>
          </a:p>
          <a:p>
            <a:pPr lvl="1" eaLnBrk="1" hangingPunct="1"/>
            <a:r>
              <a:rPr lang="en-GB" altLang="en-US" dirty="0" smtClean="0"/>
              <a:t>Provide advice and guidance regarding security requirements to end-users and operational staff</a:t>
            </a:r>
          </a:p>
        </p:txBody>
      </p:sp>
    </p:spTree>
    <p:extLst>
      <p:ext uri="{BB962C8B-B14F-4D97-AF65-F5344CB8AC3E}">
        <p14:creationId xmlns:p14="http://schemas.microsoft.com/office/powerpoint/2010/main" val="24083154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pPr eaLnBrk="1" hangingPunct="1"/>
            <a:r>
              <a:rPr lang="en-GB" altLang="en-US" dirty="0" smtClean="0"/>
              <a:t>CLASP Organization</a:t>
            </a:r>
          </a:p>
        </p:txBody>
      </p:sp>
      <p:sp>
        <p:nvSpPr>
          <p:cNvPr id="13315" name="Rectangle 2"/>
          <p:cNvSpPr>
            <a:spLocks noGrp="1" noChangeArrowheads="1"/>
          </p:cNvSpPr>
          <p:nvPr>
            <p:ph idx="1"/>
          </p:nvPr>
        </p:nvSpPr>
        <p:spPr>
          <a:xfrm>
            <a:off x="305281" y="1143481"/>
            <a:ext cx="3990240" cy="4952680"/>
          </a:xfrm>
        </p:spPr>
        <p:txBody>
          <a:bodyPr/>
          <a:lstStyle/>
          <a:p>
            <a:pPr marL="227523" indent="-456487"/>
            <a:r>
              <a:rPr lang="en-GB" altLang="en-US" sz="2200" dirty="0"/>
              <a:t>Concepts View</a:t>
            </a:r>
          </a:p>
          <a:p>
            <a:pPr marL="227523" indent="-456487"/>
            <a:r>
              <a:rPr lang="en-GB" altLang="en-US" sz="2200" dirty="0"/>
              <a:t>Role-Based View</a:t>
            </a:r>
          </a:p>
          <a:p>
            <a:pPr marL="227523" indent="-456487"/>
            <a:r>
              <a:rPr lang="en-GB" altLang="en-US" sz="2200" dirty="0" smtClean="0"/>
              <a:t>Activity-Assessment View</a:t>
            </a:r>
            <a:endParaRPr lang="en-GB" altLang="en-US" sz="2200" dirty="0"/>
          </a:p>
          <a:p>
            <a:pPr lvl="1" eaLnBrk="1" hangingPunct="1"/>
            <a:r>
              <a:rPr lang="en-GB" altLang="en-US" sz="1800" dirty="0"/>
              <a:t>Implementation costs</a:t>
            </a:r>
          </a:p>
          <a:p>
            <a:pPr lvl="1" eaLnBrk="1" hangingPunct="1"/>
            <a:r>
              <a:rPr lang="en-GB" altLang="en-US" sz="1800" dirty="0"/>
              <a:t>Activity applicability</a:t>
            </a:r>
          </a:p>
          <a:p>
            <a:pPr lvl="1" eaLnBrk="1" hangingPunct="1"/>
            <a:r>
              <a:rPr lang="en-GB" altLang="en-US" sz="1800" dirty="0"/>
              <a:t>Risk of inaction</a:t>
            </a:r>
          </a:p>
          <a:p>
            <a:pPr marL="227523" indent="-456487"/>
            <a:r>
              <a:rPr lang="en-GB" altLang="en-US" sz="2200" dirty="0" smtClean="0"/>
              <a:t>Activity-implementation View</a:t>
            </a:r>
            <a:endParaRPr lang="en-GB" altLang="en-US" sz="2200" dirty="0"/>
          </a:p>
          <a:p>
            <a:pPr lvl="1" eaLnBrk="1" hangingPunct="1"/>
            <a:r>
              <a:rPr lang="en-GB" altLang="en-US" sz="1800" dirty="0"/>
              <a:t>24 “Security Activities”</a:t>
            </a:r>
          </a:p>
          <a:p>
            <a:pPr marL="227523" indent="-456487"/>
            <a:r>
              <a:rPr lang="en-GB" altLang="en-US" sz="2200" dirty="0"/>
              <a:t>Vulnerability Lexicon</a:t>
            </a:r>
          </a:p>
          <a:p>
            <a:pPr lvl="1" eaLnBrk="1" hangingPunct="1"/>
            <a:r>
              <a:rPr lang="en-GB" altLang="en-US" sz="1800" dirty="0"/>
              <a:t>Consequences, problem types, exposure periods, avoidance </a:t>
            </a:r>
            <a:r>
              <a:rPr lang="en-GB" altLang="en-US" sz="1800" dirty="0" smtClean="0"/>
              <a:t>and </a:t>
            </a:r>
            <a:r>
              <a:rPr lang="en-GB" altLang="en-US" sz="1800" dirty="0"/>
              <a:t>mitigation techniques</a:t>
            </a:r>
          </a:p>
          <a:p>
            <a:pPr marL="227523" indent="-456487"/>
            <a:r>
              <a:rPr lang="en-GB" altLang="en-US" sz="2200" dirty="0"/>
              <a:t>Additional Resources</a:t>
            </a:r>
          </a:p>
        </p:txBody>
      </p:sp>
      <p:pic>
        <p:nvPicPr>
          <p:cNvPr id="133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0320" y="1146360"/>
            <a:ext cx="4769280" cy="4977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957441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p:txBody>
          <a:bodyPr/>
          <a:lstStyle/>
          <a:p>
            <a:pPr eaLnBrk="1" hangingPunct="1"/>
            <a:r>
              <a:rPr lang="en-GB" altLang="en-US" dirty="0" smtClean="0"/>
              <a:t>Bird’s-Eye View of CLASP Process</a:t>
            </a:r>
          </a:p>
        </p:txBody>
      </p:sp>
      <p:sp>
        <p:nvSpPr>
          <p:cNvPr id="14339" name="Rectangle 2"/>
          <p:cNvSpPr>
            <a:spLocks noGrp="1" noChangeArrowheads="1"/>
          </p:cNvSpPr>
          <p:nvPr>
            <p:ph idx="1"/>
          </p:nvPr>
        </p:nvSpPr>
        <p:spPr/>
        <p:txBody>
          <a:bodyPr/>
          <a:lstStyle/>
          <a:p>
            <a:pPr marL="227523" indent="-456487"/>
            <a:r>
              <a:rPr lang="en-GB" altLang="en-US" sz="2200" dirty="0"/>
              <a:t>Stakeholders</a:t>
            </a:r>
          </a:p>
          <a:p>
            <a:pPr lvl="1" eaLnBrk="1" hangingPunct="1"/>
            <a:r>
              <a:rPr lang="en-GB" altLang="en-US" sz="1800" dirty="0"/>
              <a:t>Read </a:t>
            </a:r>
            <a:r>
              <a:rPr lang="en-GB" altLang="en-US" sz="1800" dirty="0" smtClean="0"/>
              <a:t>and </a:t>
            </a:r>
            <a:r>
              <a:rPr lang="en-GB" altLang="en-US" sz="1800" dirty="0"/>
              <a:t>understand “Concepts View”</a:t>
            </a:r>
          </a:p>
          <a:p>
            <a:pPr lvl="1" eaLnBrk="1" hangingPunct="1"/>
            <a:r>
              <a:rPr lang="en-GB" altLang="en-US" sz="1800" dirty="0"/>
              <a:t>Read </a:t>
            </a:r>
            <a:r>
              <a:rPr lang="en-GB" altLang="en-US" sz="1800" dirty="0" smtClean="0"/>
              <a:t>and </a:t>
            </a:r>
            <a:r>
              <a:rPr lang="en-GB" altLang="en-US" sz="1800" dirty="0"/>
              <a:t>understand “Role-Based View”</a:t>
            </a:r>
          </a:p>
          <a:p>
            <a:pPr marL="227523" indent="-456487"/>
            <a:r>
              <a:rPr lang="en-GB" altLang="en-US" sz="2200" dirty="0"/>
              <a:t>Project manager</a:t>
            </a:r>
          </a:p>
          <a:p>
            <a:pPr lvl="1" eaLnBrk="1" hangingPunct="1"/>
            <a:r>
              <a:rPr lang="en-GB" altLang="en-US" sz="1800" dirty="0"/>
              <a:t>Reads and understands “Activity-Assessment View”</a:t>
            </a:r>
          </a:p>
          <a:p>
            <a:pPr lvl="1" eaLnBrk="1" hangingPunct="1"/>
            <a:r>
              <a:rPr lang="en-GB" altLang="en-US" sz="1800" dirty="0"/>
              <a:t>Determines applicable and feasible “Security Activities” to implement</a:t>
            </a:r>
          </a:p>
          <a:p>
            <a:pPr lvl="1" eaLnBrk="1" hangingPunct="1"/>
            <a:r>
              <a:rPr lang="en-GB" altLang="en-US" sz="1800" dirty="0"/>
              <a:t>Ties stakeholder roles to “Security Activities”</a:t>
            </a:r>
          </a:p>
          <a:p>
            <a:pPr lvl="1" eaLnBrk="1" hangingPunct="1"/>
            <a:r>
              <a:rPr lang="en-GB" altLang="en-US" sz="1800" dirty="0"/>
              <a:t>Facilitates “Roles” to learn and execute “Security Activities”</a:t>
            </a:r>
          </a:p>
          <a:p>
            <a:pPr lvl="1" eaLnBrk="1" hangingPunct="1"/>
            <a:r>
              <a:rPr lang="en-GB" altLang="en-US" sz="1800" dirty="0"/>
              <a:t>Measures progress and holds “Roles” accountable (Metrics)</a:t>
            </a:r>
            <a:r>
              <a:rPr lang="ar-SA" altLang="en-US" sz="1800" dirty="0"/>
              <a:t>‏</a:t>
            </a:r>
            <a:endParaRPr lang="en-GB" altLang="en-US" sz="1800" dirty="0"/>
          </a:p>
          <a:p>
            <a:pPr marL="227523" indent="-456487"/>
            <a:r>
              <a:rPr lang="en-GB" altLang="en-US" sz="2200" dirty="0"/>
              <a:t>Roles (PM, Architect, Designer, Implementer, </a:t>
            </a:r>
            <a:r>
              <a:rPr lang="en-GB" altLang="en-US" sz="2200" dirty="0" smtClean="0"/>
              <a:t>etc.)</a:t>
            </a:r>
            <a:r>
              <a:rPr lang="ar-SA" altLang="en-US" sz="2200" dirty="0" smtClean="0"/>
              <a:t>‏</a:t>
            </a:r>
            <a:endParaRPr lang="en-GB" altLang="en-US" sz="2200" dirty="0"/>
          </a:p>
          <a:p>
            <a:pPr lvl="1" eaLnBrk="1" hangingPunct="1"/>
            <a:r>
              <a:rPr lang="en-GB" altLang="en-US" sz="1800" dirty="0"/>
              <a:t>Execute “Security Activities” leveraging automated tools and CLASP </a:t>
            </a:r>
            <a:r>
              <a:rPr lang="en-GB" altLang="en-US" sz="1800" dirty="0" smtClean="0"/>
              <a:t>and </a:t>
            </a:r>
            <a:r>
              <a:rPr lang="en-GB" altLang="en-US" sz="1800" dirty="0"/>
              <a:t>Organization knowledge base (Vulnerability Lexicon and other Resources)</a:t>
            </a:r>
            <a:r>
              <a:rPr lang="ar-SA" altLang="en-US" sz="1800" dirty="0"/>
              <a:t>‏</a:t>
            </a:r>
            <a:endParaRPr lang="en-GB" altLang="en-US" sz="1800" dirty="0"/>
          </a:p>
        </p:txBody>
      </p:sp>
    </p:spTree>
    <p:extLst>
      <p:ext uri="{BB962C8B-B14F-4D97-AF65-F5344CB8AC3E}">
        <p14:creationId xmlns:p14="http://schemas.microsoft.com/office/powerpoint/2010/main" val="830152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GB" dirty="0" smtClean="0"/>
              <a:t>Outline</a:t>
            </a:r>
            <a:endParaRPr lang="en-US" dirty="0" smtClean="0"/>
          </a:p>
        </p:txBody>
      </p:sp>
      <p:sp>
        <p:nvSpPr>
          <p:cNvPr id="4099" name="Rectangle 25"/>
          <p:cNvSpPr>
            <a:spLocks noGrp="1" noChangeArrowheads="1"/>
          </p:cNvSpPr>
          <p:nvPr>
            <p:ph idx="1"/>
          </p:nvPr>
        </p:nvSpPr>
        <p:spPr/>
        <p:txBody>
          <a:bodyPr/>
          <a:lstStyle/>
          <a:p>
            <a:r>
              <a:rPr lang="en-US" dirty="0" smtClean="0"/>
              <a:t>Software assurance practices</a:t>
            </a:r>
          </a:p>
          <a:p>
            <a:r>
              <a:rPr lang="en-US" dirty="0" smtClean="0"/>
              <a:t>Software assurance lifecycle models</a:t>
            </a:r>
          </a:p>
          <a:p>
            <a:r>
              <a:rPr lang="en-US" dirty="0" smtClean="0"/>
              <a:t>Software assurance maturity models</a:t>
            </a:r>
          </a:p>
          <a:p>
            <a:r>
              <a:rPr lang="en-US" dirty="0" smtClean="0"/>
              <a:t>CLASP overview</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p:txBody>
          <a:bodyPr/>
          <a:lstStyle/>
          <a:p>
            <a:pPr eaLnBrk="1" hangingPunct="1"/>
            <a:r>
              <a:rPr lang="en-GB" altLang="en-US" dirty="0" smtClean="0"/>
              <a:t>Concepts View – CLASP Security Services</a:t>
            </a:r>
          </a:p>
        </p:txBody>
      </p:sp>
      <p:sp>
        <p:nvSpPr>
          <p:cNvPr id="15363" name="Rectangle 2"/>
          <p:cNvSpPr>
            <a:spLocks noGrp="1" noChangeArrowheads="1"/>
          </p:cNvSpPr>
          <p:nvPr>
            <p:ph idx="1"/>
          </p:nvPr>
        </p:nvSpPr>
        <p:spPr/>
        <p:txBody>
          <a:bodyPr/>
          <a:lstStyle/>
          <a:p>
            <a:pPr marL="227523" indent="-456487"/>
            <a:r>
              <a:rPr lang="en-GB" altLang="en-US" dirty="0" smtClean="0"/>
              <a:t>Fundamental security goals that must be satisfied for each resource:</a:t>
            </a:r>
          </a:p>
          <a:p>
            <a:pPr lvl="1" eaLnBrk="1" hangingPunct="1"/>
            <a:r>
              <a:rPr lang="en-GB" altLang="en-US" dirty="0" smtClean="0"/>
              <a:t>Authorization (access control)</a:t>
            </a:r>
            <a:r>
              <a:rPr lang="ar-SA" altLang="en-US" smtClean="0"/>
              <a:t>‏</a:t>
            </a:r>
            <a:endParaRPr lang="en-GB" altLang="en-US" dirty="0" smtClean="0"/>
          </a:p>
          <a:p>
            <a:pPr lvl="1" eaLnBrk="1" hangingPunct="1"/>
            <a:r>
              <a:rPr lang="en-GB" altLang="en-US" dirty="0" smtClean="0"/>
              <a:t>Authentication</a:t>
            </a:r>
          </a:p>
          <a:p>
            <a:pPr lvl="1" eaLnBrk="1" hangingPunct="1"/>
            <a:r>
              <a:rPr lang="en-GB" altLang="en-US" dirty="0" smtClean="0"/>
              <a:t>Confidentiality</a:t>
            </a:r>
          </a:p>
          <a:p>
            <a:pPr lvl="1" eaLnBrk="1" hangingPunct="1"/>
            <a:r>
              <a:rPr lang="en-GB" altLang="en-US" dirty="0" smtClean="0"/>
              <a:t>Data Integrity</a:t>
            </a:r>
          </a:p>
          <a:p>
            <a:pPr lvl="1" eaLnBrk="1" hangingPunct="1"/>
            <a:r>
              <a:rPr lang="en-GB" altLang="en-US" dirty="0" smtClean="0"/>
              <a:t>Availability</a:t>
            </a:r>
          </a:p>
          <a:p>
            <a:pPr lvl="1" eaLnBrk="1" hangingPunct="1"/>
            <a:r>
              <a:rPr lang="en-GB" altLang="en-US" dirty="0" smtClean="0"/>
              <a:t>Accountability</a:t>
            </a:r>
          </a:p>
          <a:p>
            <a:pPr lvl="1" eaLnBrk="1" hangingPunct="1"/>
            <a:r>
              <a:rPr lang="en-GB" altLang="en-US" dirty="0" smtClean="0"/>
              <a:t>Non-Repudiation</a:t>
            </a:r>
          </a:p>
        </p:txBody>
      </p:sp>
    </p:spTree>
    <p:extLst>
      <p:ext uri="{BB962C8B-B14F-4D97-AF65-F5344CB8AC3E}">
        <p14:creationId xmlns:p14="http://schemas.microsoft.com/office/powerpoint/2010/main" val="2811568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a:xfrm>
            <a:off x="260641" y="228984"/>
            <a:ext cx="8474400" cy="714315"/>
          </a:xfrm>
        </p:spPr>
        <p:txBody>
          <a:bodyPr/>
          <a:lstStyle/>
          <a:p>
            <a:pPr eaLnBrk="1" hangingPunct="1"/>
            <a:r>
              <a:rPr lang="en-GB" altLang="en-US" dirty="0" smtClean="0"/>
              <a:t>Concepts View – Overview of Vulnerability View</a:t>
            </a:r>
          </a:p>
        </p:txBody>
      </p:sp>
      <p:sp>
        <p:nvSpPr>
          <p:cNvPr id="16387" name="Rectangle 3"/>
          <p:cNvSpPr>
            <a:spLocks noGrp="1" noChangeArrowheads="1"/>
          </p:cNvSpPr>
          <p:nvPr>
            <p:ph type="body" sz="half" idx="1"/>
          </p:nvPr>
        </p:nvSpPr>
        <p:spPr>
          <a:xfrm>
            <a:off x="305281" y="1143481"/>
            <a:ext cx="4151520" cy="4952680"/>
          </a:xfrm>
        </p:spPr>
        <p:txBody>
          <a:bodyPr/>
          <a:lstStyle/>
          <a:p>
            <a:pPr marL="109442" indent="0">
              <a:lnSpc>
                <a:spcPct val="93000"/>
              </a:lnSpc>
              <a:tabLst>
                <a:tab pos="656650" algn="l"/>
                <a:tab pos="1313299" algn="l"/>
                <a:tab pos="1969949" algn="l"/>
                <a:tab pos="2626599" algn="l"/>
                <a:tab pos="3283248" algn="l"/>
                <a:tab pos="3939898" algn="l"/>
              </a:tabLst>
            </a:pPr>
            <a:r>
              <a:rPr lang="en-GB" altLang="en-US" sz="2400" dirty="0"/>
              <a:t>Vulnerability (Continued)</a:t>
            </a:r>
            <a:r>
              <a:rPr lang="ar-SA" altLang="en-US" sz="2400" dirty="0">
                <a:cs typeface="Arial" charset="0"/>
              </a:rPr>
              <a:t>‏</a:t>
            </a:r>
            <a:endParaRPr lang="en-GB" altLang="en-US" sz="2400" dirty="0"/>
          </a:p>
          <a:p>
            <a:pPr lvl="1">
              <a:lnSpc>
                <a:spcPct val="93000"/>
              </a:lnSpc>
              <a:tabLst>
                <a:tab pos="656650" algn="l"/>
                <a:tab pos="1313299" algn="l"/>
                <a:tab pos="1969949" algn="l"/>
                <a:tab pos="2626599" algn="l"/>
                <a:tab pos="3283248" algn="l"/>
                <a:tab pos="3939898" algn="l"/>
              </a:tabLst>
            </a:pPr>
            <a:r>
              <a:rPr lang="en-GB" altLang="en-US" sz="2200" dirty="0"/>
              <a:t>Platforms</a:t>
            </a:r>
          </a:p>
          <a:p>
            <a:pPr lvl="2">
              <a:lnSpc>
                <a:spcPct val="93000"/>
              </a:lnSpc>
              <a:buSzPct val="85000"/>
              <a:tabLst>
                <a:tab pos="656650" algn="l"/>
                <a:tab pos="1313299" algn="l"/>
                <a:tab pos="1969949" algn="l"/>
                <a:tab pos="2626599" algn="l"/>
                <a:tab pos="3283248" algn="l"/>
                <a:tab pos="3939898" algn="l"/>
              </a:tabLst>
            </a:pPr>
            <a:r>
              <a:rPr lang="en-GB" altLang="en-US" sz="1800" dirty="0"/>
              <a:t>Language, OS, DB, etc.</a:t>
            </a:r>
          </a:p>
          <a:p>
            <a:pPr lvl="1">
              <a:lnSpc>
                <a:spcPct val="93000"/>
              </a:lnSpc>
              <a:tabLst>
                <a:tab pos="656650" algn="l"/>
                <a:tab pos="1313299" algn="l"/>
                <a:tab pos="1969949" algn="l"/>
                <a:tab pos="2626599" algn="l"/>
                <a:tab pos="3283248" algn="l"/>
                <a:tab pos="3939898" algn="l"/>
              </a:tabLst>
            </a:pPr>
            <a:r>
              <a:rPr lang="en-GB" altLang="en-US" sz="2200" dirty="0"/>
              <a:t>Resources</a:t>
            </a:r>
          </a:p>
          <a:p>
            <a:pPr lvl="1">
              <a:lnSpc>
                <a:spcPct val="93000"/>
              </a:lnSpc>
              <a:tabLst>
                <a:tab pos="656650" algn="l"/>
                <a:tab pos="1313299" algn="l"/>
                <a:tab pos="1969949" algn="l"/>
                <a:tab pos="2626599" algn="l"/>
                <a:tab pos="3283248" algn="l"/>
                <a:tab pos="3939898" algn="l"/>
              </a:tabLst>
            </a:pPr>
            <a:r>
              <a:rPr lang="en-GB" altLang="en-US" sz="2200" dirty="0"/>
              <a:t>Risk assessment</a:t>
            </a:r>
          </a:p>
          <a:p>
            <a:pPr lvl="2">
              <a:lnSpc>
                <a:spcPct val="93000"/>
              </a:lnSpc>
              <a:buSzPct val="85000"/>
              <a:tabLst>
                <a:tab pos="656650" algn="l"/>
                <a:tab pos="1313299" algn="l"/>
                <a:tab pos="1969949" algn="l"/>
                <a:tab pos="2626599" algn="l"/>
                <a:tab pos="3283248" algn="l"/>
                <a:tab pos="3939898" algn="l"/>
              </a:tabLst>
            </a:pPr>
            <a:r>
              <a:rPr lang="en-GB" altLang="en-US" sz="1800" dirty="0"/>
              <a:t>Severity</a:t>
            </a:r>
          </a:p>
          <a:p>
            <a:pPr lvl="2">
              <a:lnSpc>
                <a:spcPct val="93000"/>
              </a:lnSpc>
              <a:buSzPct val="85000"/>
              <a:tabLst>
                <a:tab pos="656650" algn="l"/>
                <a:tab pos="1313299" algn="l"/>
                <a:tab pos="1969949" algn="l"/>
                <a:tab pos="2626599" algn="l"/>
                <a:tab pos="3283248" algn="l"/>
                <a:tab pos="3939898" algn="l"/>
              </a:tabLst>
            </a:pPr>
            <a:r>
              <a:rPr lang="en-GB" altLang="en-US" sz="1800" dirty="0"/>
              <a:t>Likelihood</a:t>
            </a:r>
          </a:p>
          <a:p>
            <a:pPr lvl="1">
              <a:lnSpc>
                <a:spcPct val="93000"/>
              </a:lnSpc>
              <a:tabLst>
                <a:tab pos="656650" algn="l"/>
                <a:tab pos="1313299" algn="l"/>
                <a:tab pos="1969949" algn="l"/>
                <a:tab pos="2626599" algn="l"/>
                <a:tab pos="3283248" algn="l"/>
                <a:tab pos="3939898" algn="l"/>
              </a:tabLst>
            </a:pPr>
            <a:r>
              <a:rPr lang="en-GB" altLang="en-US" sz="2200" dirty="0"/>
              <a:t>Avoidance and mitigation periods</a:t>
            </a:r>
          </a:p>
          <a:p>
            <a:pPr lvl="1">
              <a:lnSpc>
                <a:spcPct val="93000"/>
              </a:lnSpc>
              <a:tabLst>
                <a:tab pos="656650" algn="l"/>
                <a:tab pos="1313299" algn="l"/>
                <a:tab pos="1969949" algn="l"/>
                <a:tab pos="2626599" algn="l"/>
                <a:tab pos="3283248" algn="l"/>
                <a:tab pos="3939898" algn="l"/>
              </a:tabLst>
            </a:pPr>
            <a:r>
              <a:rPr lang="en-GB" altLang="en-US" sz="2200" dirty="0"/>
              <a:t>Additional Info</a:t>
            </a:r>
          </a:p>
          <a:p>
            <a:pPr lvl="2">
              <a:lnSpc>
                <a:spcPct val="93000"/>
              </a:lnSpc>
              <a:buSzPct val="85000"/>
              <a:tabLst>
                <a:tab pos="656650" algn="l"/>
                <a:tab pos="1313299" algn="l"/>
                <a:tab pos="1969949" algn="l"/>
                <a:tab pos="2626599" algn="l"/>
                <a:tab pos="3283248" algn="l"/>
                <a:tab pos="3939898" algn="l"/>
              </a:tabLst>
            </a:pPr>
            <a:r>
              <a:rPr lang="en-GB" altLang="en-US" sz="1800" dirty="0"/>
              <a:t>Overview, description, examples, related problems</a:t>
            </a:r>
          </a:p>
          <a:p>
            <a:pPr marL="109442" indent="0">
              <a:lnSpc>
                <a:spcPct val="93000"/>
              </a:lnSpc>
              <a:tabLst>
                <a:tab pos="656650" algn="l"/>
                <a:tab pos="1313299" algn="l"/>
                <a:tab pos="1969949" algn="l"/>
                <a:tab pos="2626599" algn="l"/>
                <a:tab pos="3283248" algn="l"/>
                <a:tab pos="3939898" algn="l"/>
              </a:tabLst>
            </a:pPr>
            <a:r>
              <a:rPr lang="en-GB" altLang="en-US" sz="2200" dirty="0"/>
              <a:t>Knowledge Base Provided!</a:t>
            </a:r>
          </a:p>
        </p:txBody>
      </p:sp>
      <p:sp>
        <p:nvSpPr>
          <p:cNvPr id="16388" name="Rectangle 2"/>
          <p:cNvSpPr>
            <a:spLocks noGrp="1" noChangeArrowheads="1"/>
          </p:cNvSpPr>
          <p:nvPr>
            <p:ph sz="half" idx="2"/>
          </p:nvPr>
        </p:nvSpPr>
        <p:spPr>
          <a:xfrm>
            <a:off x="4608001" y="1143481"/>
            <a:ext cx="4151520" cy="4952680"/>
          </a:xfrm>
        </p:spPr>
        <p:txBody>
          <a:bodyPr/>
          <a:lstStyle/>
          <a:p>
            <a:pPr marL="109442" indent="0"/>
            <a:r>
              <a:rPr lang="en-GB" altLang="en-US" sz="2400" dirty="0"/>
              <a:t>Vulnerability</a:t>
            </a:r>
          </a:p>
          <a:p>
            <a:pPr lvl="1" eaLnBrk="1" hangingPunct="1"/>
            <a:r>
              <a:rPr lang="en-GB" altLang="en-US" sz="2200" dirty="0"/>
              <a:t>Problem types:</a:t>
            </a:r>
          </a:p>
          <a:p>
            <a:pPr lvl="2" eaLnBrk="1" hangingPunct="1"/>
            <a:r>
              <a:rPr lang="en-GB" altLang="en-US" sz="1800" dirty="0"/>
              <a:t>104 types</a:t>
            </a:r>
          </a:p>
          <a:p>
            <a:pPr lvl="2" eaLnBrk="1" hangingPunct="1"/>
            <a:r>
              <a:rPr lang="en-GB" altLang="en-US" sz="1800" dirty="0"/>
              <a:t>Example: Buffer Overflow</a:t>
            </a:r>
          </a:p>
          <a:p>
            <a:pPr lvl="1" eaLnBrk="1" hangingPunct="1"/>
            <a:r>
              <a:rPr lang="en-GB" altLang="en-US" sz="2200" dirty="0"/>
              <a:t>Categories:</a:t>
            </a:r>
          </a:p>
          <a:p>
            <a:pPr lvl="2" eaLnBrk="1" hangingPunct="1"/>
            <a:r>
              <a:rPr lang="en-GB" altLang="en-US" sz="1800" dirty="0"/>
              <a:t>Range and Type Errors </a:t>
            </a:r>
          </a:p>
          <a:p>
            <a:pPr lvl="2" eaLnBrk="1" hangingPunct="1"/>
            <a:r>
              <a:rPr lang="en-GB" altLang="en-US" sz="1800" dirty="0"/>
              <a:t>Environmental Problems </a:t>
            </a:r>
          </a:p>
          <a:p>
            <a:pPr lvl="2" eaLnBrk="1" hangingPunct="1"/>
            <a:r>
              <a:rPr lang="en-GB" altLang="en-US" sz="1800" dirty="0"/>
              <a:t>Synchronization </a:t>
            </a:r>
            <a:r>
              <a:rPr lang="en-GB" altLang="en-US" sz="1800" dirty="0" smtClean="0"/>
              <a:t>and </a:t>
            </a:r>
            <a:r>
              <a:rPr lang="en-GB" altLang="en-US" sz="1800" dirty="0"/>
              <a:t>Timing Errors </a:t>
            </a:r>
          </a:p>
          <a:p>
            <a:pPr lvl="2" eaLnBrk="1" hangingPunct="1"/>
            <a:r>
              <a:rPr lang="en-GB" altLang="en-US" sz="1800" dirty="0"/>
              <a:t>Protocol Errors </a:t>
            </a:r>
          </a:p>
          <a:p>
            <a:pPr lvl="2" eaLnBrk="1" hangingPunct="1"/>
            <a:r>
              <a:rPr lang="en-GB" altLang="en-US" sz="1800" dirty="0"/>
              <a:t>General Logic Errors</a:t>
            </a:r>
          </a:p>
          <a:p>
            <a:pPr lvl="1" eaLnBrk="1" hangingPunct="1"/>
            <a:r>
              <a:rPr lang="en-GB" altLang="en-US" sz="2200" dirty="0"/>
              <a:t>Exposure periods</a:t>
            </a:r>
          </a:p>
          <a:p>
            <a:pPr lvl="2" eaLnBrk="1" hangingPunct="1"/>
            <a:r>
              <a:rPr lang="en-GB" altLang="en-US" sz="1800" dirty="0"/>
              <a:t>Development artifact</a:t>
            </a:r>
          </a:p>
          <a:p>
            <a:pPr lvl="1" eaLnBrk="1" hangingPunct="1"/>
            <a:r>
              <a:rPr lang="en-GB" altLang="en-US" sz="2200" dirty="0"/>
              <a:t>Consequences</a:t>
            </a:r>
          </a:p>
          <a:p>
            <a:pPr lvl="2" eaLnBrk="1" hangingPunct="1"/>
            <a:r>
              <a:rPr lang="en-GB" altLang="en-US" sz="1800" dirty="0"/>
              <a:t>Violated Security Service</a:t>
            </a:r>
          </a:p>
        </p:txBody>
      </p:sp>
    </p:spTree>
    <p:extLst>
      <p:ext uri="{BB962C8B-B14F-4D97-AF65-F5344CB8AC3E}">
        <p14:creationId xmlns:p14="http://schemas.microsoft.com/office/powerpoint/2010/main" val="15152751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p:txBody>
          <a:bodyPr/>
          <a:lstStyle/>
          <a:p>
            <a:pPr eaLnBrk="1" hangingPunct="1"/>
            <a:r>
              <a:rPr lang="en-GB" altLang="en-US" dirty="0" smtClean="0"/>
              <a:t>Role-Based View - Introduction</a:t>
            </a:r>
          </a:p>
        </p:txBody>
      </p:sp>
      <p:sp>
        <p:nvSpPr>
          <p:cNvPr id="17411" name="Rectangle 2"/>
          <p:cNvSpPr>
            <a:spLocks noGrp="1" noChangeArrowheads="1"/>
          </p:cNvSpPr>
          <p:nvPr>
            <p:ph idx="1"/>
          </p:nvPr>
        </p:nvSpPr>
        <p:spPr/>
        <p:txBody>
          <a:bodyPr/>
          <a:lstStyle/>
          <a:p>
            <a:pPr marL="227523" indent="-456487"/>
            <a:r>
              <a:rPr lang="en-GB" altLang="en-US" dirty="0" smtClean="0"/>
              <a:t>CLASP ties “Security Activities” to roles rather than development process steps</a:t>
            </a:r>
          </a:p>
          <a:p>
            <a:pPr marL="227523" indent="-456487"/>
            <a:r>
              <a:rPr lang="en-GB" altLang="en-US" dirty="0" smtClean="0"/>
              <a:t>Roles:</a:t>
            </a:r>
          </a:p>
          <a:p>
            <a:pPr lvl="1" eaLnBrk="1" hangingPunct="1"/>
            <a:r>
              <a:rPr lang="en-GB" altLang="en-US" dirty="0" smtClean="0"/>
              <a:t>Project Manager </a:t>
            </a:r>
          </a:p>
          <a:p>
            <a:pPr lvl="2" eaLnBrk="1" hangingPunct="1"/>
            <a:r>
              <a:rPr lang="en-GB" altLang="en-US" dirty="0" smtClean="0"/>
              <a:t>Drives the CLASP initiative</a:t>
            </a:r>
          </a:p>
          <a:p>
            <a:pPr lvl="1" eaLnBrk="1" hangingPunct="1"/>
            <a:r>
              <a:rPr lang="en-GB" altLang="en-US" dirty="0" smtClean="0"/>
              <a:t>Requirements Specifier</a:t>
            </a:r>
          </a:p>
          <a:p>
            <a:pPr lvl="1" eaLnBrk="1" hangingPunct="1"/>
            <a:r>
              <a:rPr lang="en-GB" altLang="en-US" dirty="0" smtClean="0"/>
              <a:t>Architect</a:t>
            </a:r>
          </a:p>
          <a:p>
            <a:pPr lvl="1" eaLnBrk="1" hangingPunct="1"/>
            <a:r>
              <a:rPr lang="en-GB" altLang="en-US" dirty="0" smtClean="0"/>
              <a:t>Designer</a:t>
            </a:r>
          </a:p>
          <a:p>
            <a:pPr lvl="1" eaLnBrk="1" hangingPunct="1"/>
            <a:r>
              <a:rPr lang="en-GB" altLang="en-US" dirty="0" smtClean="0"/>
              <a:t>Implementer</a:t>
            </a:r>
          </a:p>
          <a:p>
            <a:pPr lvl="1" eaLnBrk="1" hangingPunct="1"/>
            <a:r>
              <a:rPr lang="en-GB" altLang="en-US" dirty="0" smtClean="0"/>
              <a:t>Test Analyst</a:t>
            </a:r>
          </a:p>
          <a:p>
            <a:pPr lvl="1" eaLnBrk="1" hangingPunct="1"/>
            <a:r>
              <a:rPr lang="en-GB" altLang="en-US" dirty="0" smtClean="0"/>
              <a:t>Security Auditor</a:t>
            </a:r>
          </a:p>
        </p:txBody>
      </p:sp>
    </p:spTree>
    <p:extLst>
      <p:ext uri="{BB962C8B-B14F-4D97-AF65-F5344CB8AC3E}">
        <p14:creationId xmlns:p14="http://schemas.microsoft.com/office/powerpoint/2010/main" val="19737755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p:txBody>
          <a:bodyPr/>
          <a:lstStyle/>
          <a:p>
            <a:pPr eaLnBrk="1" hangingPunct="1"/>
            <a:r>
              <a:rPr lang="en-GB" altLang="en-US" dirty="0" smtClean="0"/>
              <a:t>Role-Based View – Project Manager</a:t>
            </a:r>
          </a:p>
        </p:txBody>
      </p:sp>
      <p:sp>
        <p:nvSpPr>
          <p:cNvPr id="18435" name="Rectangle 2"/>
          <p:cNvSpPr>
            <a:spLocks noGrp="1" noChangeArrowheads="1"/>
          </p:cNvSpPr>
          <p:nvPr>
            <p:ph idx="1"/>
          </p:nvPr>
        </p:nvSpPr>
        <p:spPr/>
        <p:txBody>
          <a:bodyPr/>
          <a:lstStyle/>
          <a:p>
            <a:pPr marL="227523" indent="-456487"/>
            <a:r>
              <a:rPr lang="en-GB" altLang="en-US" sz="2200" dirty="0"/>
              <a:t>Drives CLASP initiative</a:t>
            </a:r>
          </a:p>
          <a:p>
            <a:pPr marL="227523" indent="-456487"/>
            <a:r>
              <a:rPr lang="en-GB" altLang="en-US" sz="2200" dirty="0"/>
              <a:t>Management buy-in mandatory</a:t>
            </a:r>
          </a:p>
          <a:p>
            <a:pPr marL="227523" indent="-456487"/>
            <a:r>
              <a:rPr lang="en-GB" altLang="en-US" sz="2200" dirty="0"/>
              <a:t>Security rarely shows up as a feature</a:t>
            </a:r>
          </a:p>
          <a:p>
            <a:pPr marL="227523" indent="-456487"/>
            <a:r>
              <a:rPr lang="en-GB" altLang="en-US" sz="2200" dirty="0"/>
              <a:t>Responsibilities:</a:t>
            </a:r>
          </a:p>
          <a:p>
            <a:pPr lvl="1" eaLnBrk="1" hangingPunct="1"/>
            <a:r>
              <a:rPr lang="en-GB" altLang="en-US" sz="1800" dirty="0"/>
              <a:t>Promote security awareness within team</a:t>
            </a:r>
          </a:p>
          <a:p>
            <a:pPr lvl="1" eaLnBrk="1" hangingPunct="1"/>
            <a:r>
              <a:rPr lang="en-GB" altLang="en-US" sz="1800" dirty="0"/>
              <a:t>Promote security awareness outside team</a:t>
            </a:r>
          </a:p>
          <a:p>
            <a:pPr lvl="1" eaLnBrk="1" hangingPunct="1"/>
            <a:r>
              <a:rPr lang="en-GB" altLang="en-US" sz="1800" dirty="0"/>
              <a:t>Manage metrics</a:t>
            </a:r>
          </a:p>
          <a:p>
            <a:pPr lvl="2" eaLnBrk="1" hangingPunct="1"/>
            <a:r>
              <a:rPr lang="en-GB" altLang="en-US" sz="1600" dirty="0"/>
              <a:t>Hold team accountable</a:t>
            </a:r>
          </a:p>
          <a:p>
            <a:pPr lvl="2" eaLnBrk="1" hangingPunct="1"/>
            <a:r>
              <a:rPr lang="en-GB" altLang="en-US" sz="1600" dirty="0"/>
              <a:t>Assess overall security posture (application and organization)</a:t>
            </a:r>
            <a:r>
              <a:rPr lang="ar-SA" altLang="en-US" sz="1600" dirty="0"/>
              <a:t>‏</a:t>
            </a:r>
            <a:endParaRPr lang="en-GB" altLang="en-US" sz="1600" dirty="0"/>
          </a:p>
          <a:p>
            <a:pPr marL="227523" indent="-456487"/>
            <a:r>
              <a:rPr lang="en-GB" altLang="en-US" sz="2200" dirty="0"/>
              <a:t>Possibly map this to a Security Manager and Project Manager </a:t>
            </a:r>
            <a:r>
              <a:rPr lang="en-GB" altLang="en-US" sz="2200" dirty="0" smtClean="0"/>
              <a:t>because</a:t>
            </a:r>
            <a:endParaRPr lang="en-GB" altLang="en-US" sz="2200" dirty="0"/>
          </a:p>
          <a:p>
            <a:pPr lvl="1" eaLnBrk="1" hangingPunct="1"/>
            <a:r>
              <a:rPr lang="en-GB" altLang="en-US" sz="1800" dirty="0"/>
              <a:t>PM may not have expertise</a:t>
            </a:r>
          </a:p>
          <a:p>
            <a:pPr lvl="1" eaLnBrk="1" hangingPunct="1"/>
            <a:r>
              <a:rPr lang="en-GB" altLang="en-US" sz="1800" dirty="0"/>
              <a:t>SM may want to apply over the entire organization</a:t>
            </a:r>
          </a:p>
          <a:p>
            <a:pPr lvl="1" eaLnBrk="1" hangingPunct="1"/>
            <a:r>
              <a:rPr lang="en-GB" altLang="en-US" sz="1800" dirty="0"/>
              <a:t>PM would still be responsible for day-to-day tasks</a:t>
            </a:r>
          </a:p>
        </p:txBody>
      </p:sp>
    </p:spTree>
    <p:extLst>
      <p:ext uri="{BB962C8B-B14F-4D97-AF65-F5344CB8AC3E}">
        <p14:creationId xmlns:p14="http://schemas.microsoft.com/office/powerpoint/2010/main" val="42932369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p:txBody>
          <a:bodyPr/>
          <a:lstStyle/>
          <a:p>
            <a:pPr eaLnBrk="1" hangingPunct="1"/>
            <a:r>
              <a:rPr lang="en-GB" altLang="en-US" dirty="0" smtClean="0"/>
              <a:t>Role-Based View – Requirements Specifier</a:t>
            </a:r>
          </a:p>
        </p:txBody>
      </p:sp>
      <p:sp>
        <p:nvSpPr>
          <p:cNvPr id="19459" name="Rectangle 2"/>
          <p:cNvSpPr>
            <a:spLocks noGrp="1" noChangeArrowheads="1"/>
          </p:cNvSpPr>
          <p:nvPr>
            <p:ph idx="1"/>
          </p:nvPr>
        </p:nvSpPr>
        <p:spPr/>
        <p:txBody>
          <a:bodyPr/>
          <a:lstStyle/>
          <a:p>
            <a:pPr marL="227523" indent="-456487"/>
            <a:r>
              <a:rPr lang="en-GB" altLang="en-US" dirty="0" smtClean="0"/>
              <a:t>Generally maps customer features to business requirements</a:t>
            </a:r>
          </a:p>
          <a:p>
            <a:pPr marL="227523" indent="-456487"/>
            <a:r>
              <a:rPr lang="en-GB" altLang="en-US" dirty="0" smtClean="0"/>
              <a:t>Customers often don't specify security as a requirement</a:t>
            </a:r>
          </a:p>
          <a:p>
            <a:pPr marL="227523" indent="-456487"/>
            <a:r>
              <a:rPr lang="en-GB" altLang="en-US" dirty="0" smtClean="0"/>
              <a:t>Responsibilities:</a:t>
            </a:r>
          </a:p>
          <a:p>
            <a:pPr lvl="1" eaLnBrk="1" hangingPunct="1"/>
            <a:r>
              <a:rPr lang="en-GB" altLang="en-US" dirty="0" smtClean="0"/>
              <a:t>Detail security relevant business requirements</a:t>
            </a:r>
          </a:p>
          <a:p>
            <a:pPr lvl="1" eaLnBrk="1" hangingPunct="1"/>
            <a:r>
              <a:rPr lang="en-GB" altLang="en-US" dirty="0" smtClean="0"/>
              <a:t>Determine protection requirements for resources (following an architecture design)</a:t>
            </a:r>
            <a:r>
              <a:rPr lang="ar-SA" altLang="en-US" smtClean="0"/>
              <a:t>‏</a:t>
            </a:r>
            <a:endParaRPr lang="en-GB" altLang="en-US" dirty="0" smtClean="0"/>
          </a:p>
          <a:p>
            <a:pPr lvl="1" eaLnBrk="1" hangingPunct="1"/>
            <a:r>
              <a:rPr lang="en-GB" altLang="en-US" dirty="0" smtClean="0"/>
              <a:t>Attempt to reuse security requirements across organization</a:t>
            </a:r>
          </a:p>
          <a:p>
            <a:pPr lvl="1" eaLnBrk="1" hangingPunct="1"/>
            <a:r>
              <a:rPr lang="en-GB" altLang="en-US" dirty="0" smtClean="0"/>
              <a:t>Specify misuse cases demonstrating major security concerns</a:t>
            </a:r>
          </a:p>
        </p:txBody>
      </p:sp>
    </p:spTree>
    <p:extLst>
      <p:ext uri="{BB962C8B-B14F-4D97-AF65-F5344CB8AC3E}">
        <p14:creationId xmlns:p14="http://schemas.microsoft.com/office/powerpoint/2010/main" val="27192036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p:txBody>
          <a:bodyPr/>
          <a:lstStyle/>
          <a:p>
            <a:pPr eaLnBrk="1" hangingPunct="1"/>
            <a:r>
              <a:rPr lang="en-GB" altLang="en-US" dirty="0" smtClean="0"/>
              <a:t>Role-Based View – Architect</a:t>
            </a:r>
          </a:p>
        </p:txBody>
      </p:sp>
      <p:sp>
        <p:nvSpPr>
          <p:cNvPr id="20483" name="Rectangle 2"/>
          <p:cNvSpPr>
            <a:spLocks noGrp="1" noChangeArrowheads="1"/>
          </p:cNvSpPr>
          <p:nvPr>
            <p:ph idx="1"/>
          </p:nvPr>
        </p:nvSpPr>
        <p:spPr>
          <a:xfrm>
            <a:off x="304800" y="1143000"/>
            <a:ext cx="8455025" cy="5334000"/>
          </a:xfrm>
        </p:spPr>
        <p:txBody>
          <a:bodyPr/>
          <a:lstStyle/>
          <a:p>
            <a:pPr marL="227523" indent="-456487"/>
            <a:r>
              <a:rPr lang="en-GB" altLang="en-US" sz="2500" dirty="0"/>
              <a:t>Creates a network and application architecture</a:t>
            </a:r>
          </a:p>
          <a:p>
            <a:pPr marL="227523" indent="-456487"/>
            <a:r>
              <a:rPr lang="en-GB" altLang="en-US" sz="2500" dirty="0"/>
              <a:t>Specify network security requirements such as firewall, VPNs, etc.</a:t>
            </a:r>
          </a:p>
          <a:p>
            <a:pPr marL="227523" indent="-456487"/>
            <a:r>
              <a:rPr lang="en-GB" altLang="en-US" sz="2500" dirty="0"/>
              <a:t>Responsibilities:</a:t>
            </a:r>
          </a:p>
          <a:p>
            <a:pPr lvl="1" eaLnBrk="1" hangingPunct="1"/>
            <a:r>
              <a:rPr lang="en-GB" altLang="en-US" sz="2200" dirty="0"/>
              <a:t>Understand security implications of implemented technologies</a:t>
            </a:r>
          </a:p>
          <a:p>
            <a:pPr lvl="1" eaLnBrk="1" hangingPunct="1"/>
            <a:r>
              <a:rPr lang="en-GB" altLang="en-US" sz="2200" dirty="0"/>
              <a:t>Enumerate all resources in use by the system</a:t>
            </a:r>
          </a:p>
          <a:p>
            <a:pPr lvl="1" eaLnBrk="1" hangingPunct="1"/>
            <a:r>
              <a:rPr lang="en-GB" altLang="en-US" sz="2200" dirty="0"/>
              <a:t>Identify roles in the system that will use each resource</a:t>
            </a:r>
          </a:p>
          <a:p>
            <a:pPr lvl="1" eaLnBrk="1" hangingPunct="1"/>
            <a:r>
              <a:rPr lang="en-GB" altLang="en-US" sz="2200" dirty="0"/>
              <a:t>Identify basic operations on each resource</a:t>
            </a:r>
          </a:p>
          <a:p>
            <a:pPr lvl="1" eaLnBrk="1" hangingPunct="1"/>
            <a:r>
              <a:rPr lang="en-GB" altLang="en-US" sz="2200" dirty="0"/>
              <a:t>Help others understand how resources will interact with each other</a:t>
            </a:r>
          </a:p>
          <a:p>
            <a:pPr lvl="1" eaLnBrk="1" hangingPunct="1"/>
            <a:r>
              <a:rPr lang="en-GB" altLang="en-US" sz="2200" dirty="0"/>
              <a:t>Explicitly document trust assumptions and boundaries</a:t>
            </a:r>
          </a:p>
          <a:p>
            <a:pPr lvl="1" eaLnBrk="1" hangingPunct="1"/>
            <a:r>
              <a:rPr lang="en-GB" altLang="en-US" sz="2200" dirty="0"/>
              <a:t>Provide these items in a written format and include diagrams (for </a:t>
            </a:r>
            <a:r>
              <a:rPr lang="en-GB" altLang="en-US" sz="2200" dirty="0" smtClean="0"/>
              <a:t>example: </a:t>
            </a:r>
            <a:r>
              <a:rPr lang="en-GB" altLang="en-US" sz="2200" dirty="0"/>
              <a:t>network component model, </a:t>
            </a:r>
            <a:r>
              <a:rPr lang="en-GB" altLang="en-US" sz="2200" dirty="0" smtClean="0"/>
              <a:t>application)</a:t>
            </a:r>
            <a:endParaRPr lang="en-GB" altLang="en-US" sz="2200" dirty="0"/>
          </a:p>
        </p:txBody>
      </p:sp>
    </p:spTree>
    <p:extLst>
      <p:ext uri="{BB962C8B-B14F-4D97-AF65-F5344CB8AC3E}">
        <p14:creationId xmlns:p14="http://schemas.microsoft.com/office/powerpoint/2010/main" val="2324406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p:txBody>
          <a:bodyPr/>
          <a:lstStyle/>
          <a:p>
            <a:pPr eaLnBrk="1" hangingPunct="1"/>
            <a:r>
              <a:rPr lang="en-GB" altLang="en-US" dirty="0" smtClean="0"/>
              <a:t>Role-Based View – Designer</a:t>
            </a:r>
          </a:p>
        </p:txBody>
      </p:sp>
      <p:sp>
        <p:nvSpPr>
          <p:cNvPr id="21507" name="Rectangle 2"/>
          <p:cNvSpPr>
            <a:spLocks noGrp="1" noChangeArrowheads="1"/>
          </p:cNvSpPr>
          <p:nvPr>
            <p:ph idx="1"/>
          </p:nvPr>
        </p:nvSpPr>
        <p:spPr/>
        <p:txBody>
          <a:bodyPr/>
          <a:lstStyle/>
          <a:p>
            <a:pPr marL="227523" indent="-456487"/>
            <a:r>
              <a:rPr lang="en-GB" altLang="en-US" sz="2200" dirty="0"/>
              <a:t>Keep security risks out of the application</a:t>
            </a:r>
          </a:p>
          <a:p>
            <a:pPr marL="227523" indent="-456487"/>
            <a:r>
              <a:rPr lang="en-GB" altLang="en-US" sz="2200" dirty="0"/>
              <a:t>Have the most security-relevant work</a:t>
            </a:r>
          </a:p>
          <a:p>
            <a:pPr marL="227523" indent="-456487"/>
            <a:r>
              <a:rPr lang="en-GB" altLang="en-US" sz="2200" dirty="0"/>
              <a:t>Responsibilities:</a:t>
            </a:r>
          </a:p>
          <a:p>
            <a:pPr lvl="1" eaLnBrk="1" hangingPunct="1"/>
            <a:r>
              <a:rPr lang="en-GB" altLang="en-US" sz="1800" dirty="0"/>
              <a:t>Choose and research the technologies that will satisfy security requirements</a:t>
            </a:r>
          </a:p>
          <a:p>
            <a:pPr lvl="1" eaLnBrk="1" hangingPunct="1"/>
            <a:r>
              <a:rPr lang="en-GB" altLang="en-US" sz="1800" dirty="0"/>
              <a:t>Assess the consequences and determine how to address identified vulnerabilities</a:t>
            </a:r>
          </a:p>
          <a:p>
            <a:pPr lvl="1" eaLnBrk="1" hangingPunct="1"/>
            <a:r>
              <a:rPr lang="en-GB" altLang="en-US" sz="1800" dirty="0"/>
              <a:t>Support measuring the quality of application security efforts</a:t>
            </a:r>
          </a:p>
          <a:p>
            <a:pPr lvl="1" eaLnBrk="1" hangingPunct="1"/>
            <a:r>
              <a:rPr lang="en-GB" altLang="en-US" sz="1800" dirty="0"/>
              <a:t>Document the “attack surface” of an application</a:t>
            </a:r>
          </a:p>
          <a:p>
            <a:pPr marL="227523" indent="-456487"/>
            <a:r>
              <a:rPr lang="en-GB" altLang="en-US" sz="2200" dirty="0"/>
              <a:t>Designers </a:t>
            </a:r>
            <a:r>
              <a:rPr lang="en-GB" altLang="en-US" sz="2200" dirty="0" smtClean="0"/>
              <a:t>should</a:t>
            </a:r>
            <a:endParaRPr lang="en-GB" altLang="en-US" sz="2200" dirty="0"/>
          </a:p>
          <a:p>
            <a:pPr lvl="1" eaLnBrk="1" hangingPunct="1"/>
            <a:r>
              <a:rPr lang="en-GB" altLang="en-US" sz="1800" dirty="0"/>
              <a:t>Push back on requirements with unrecognized security risks</a:t>
            </a:r>
          </a:p>
          <a:p>
            <a:pPr lvl="1" eaLnBrk="1" hangingPunct="1"/>
            <a:r>
              <a:rPr lang="en-GB" altLang="en-US" sz="1800" dirty="0"/>
              <a:t>Give implementers a roadmap to minimize the risk of errors requiring an expensive fix</a:t>
            </a:r>
          </a:p>
          <a:p>
            <a:pPr lvl="1" eaLnBrk="1" hangingPunct="1"/>
            <a:r>
              <a:rPr lang="en-GB" altLang="en-US" sz="1800" dirty="0"/>
              <a:t>Understand security risks of integrating </a:t>
            </a:r>
            <a:r>
              <a:rPr lang="en-GB" altLang="en-US" sz="1800" dirty="0" smtClean="0"/>
              <a:t>third-party </a:t>
            </a:r>
            <a:r>
              <a:rPr lang="en-GB" altLang="en-US" sz="1800" dirty="0"/>
              <a:t>software</a:t>
            </a:r>
          </a:p>
          <a:p>
            <a:pPr lvl="1" eaLnBrk="1" hangingPunct="1"/>
            <a:r>
              <a:rPr lang="en-GB" altLang="en-US" sz="1800" dirty="0"/>
              <a:t>Respond to security risks</a:t>
            </a:r>
          </a:p>
        </p:txBody>
      </p:sp>
    </p:spTree>
    <p:extLst>
      <p:ext uri="{BB962C8B-B14F-4D97-AF65-F5344CB8AC3E}">
        <p14:creationId xmlns:p14="http://schemas.microsoft.com/office/powerpoint/2010/main" val="12420218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p:txBody>
          <a:bodyPr/>
          <a:lstStyle/>
          <a:p>
            <a:pPr eaLnBrk="1" hangingPunct="1"/>
            <a:r>
              <a:rPr lang="en-GB" altLang="en-US" dirty="0" smtClean="0"/>
              <a:t>Role-Based View – Implementer</a:t>
            </a:r>
          </a:p>
        </p:txBody>
      </p:sp>
      <p:sp>
        <p:nvSpPr>
          <p:cNvPr id="22531" name="Rectangle 2"/>
          <p:cNvSpPr>
            <a:spLocks noGrp="1" noChangeArrowheads="1"/>
          </p:cNvSpPr>
          <p:nvPr>
            <p:ph idx="1"/>
          </p:nvPr>
        </p:nvSpPr>
        <p:spPr/>
        <p:txBody>
          <a:bodyPr/>
          <a:lstStyle/>
          <a:p>
            <a:pPr marL="227523" indent="-456487"/>
            <a:r>
              <a:rPr lang="en-GB" altLang="en-US" sz="2200" dirty="0"/>
              <a:t>Application developers</a:t>
            </a:r>
          </a:p>
          <a:p>
            <a:pPr marL="227523" indent="-456487"/>
            <a:r>
              <a:rPr lang="en-GB" altLang="en-US" sz="2200" dirty="0"/>
              <a:t>Traditionally carries the bulk of security expertise</a:t>
            </a:r>
          </a:p>
          <a:p>
            <a:pPr lvl="1" eaLnBrk="1" hangingPunct="1"/>
            <a:r>
              <a:rPr lang="en-GB" altLang="en-US" sz="1800" dirty="0"/>
              <a:t>Instead this requirement is pushed upward to other roles</a:t>
            </a:r>
          </a:p>
          <a:p>
            <a:pPr marL="227523" indent="-456487"/>
            <a:r>
              <a:rPr lang="en-GB" altLang="en-US" sz="2200" dirty="0"/>
              <a:t>Responsibilities:</a:t>
            </a:r>
          </a:p>
          <a:p>
            <a:pPr lvl="1" eaLnBrk="1" hangingPunct="1"/>
            <a:r>
              <a:rPr lang="en-GB" altLang="en-US" sz="1800" dirty="0"/>
              <a:t>Follow established secure coding requirements, policies, standards</a:t>
            </a:r>
          </a:p>
          <a:p>
            <a:pPr lvl="1" eaLnBrk="1" hangingPunct="1"/>
            <a:r>
              <a:rPr lang="en-GB" altLang="en-US" sz="1800" dirty="0"/>
              <a:t>Identify and notify designer if new risks are identified</a:t>
            </a:r>
          </a:p>
          <a:p>
            <a:pPr lvl="1" eaLnBrk="1" hangingPunct="1"/>
            <a:r>
              <a:rPr lang="en-GB" altLang="en-US" sz="1800" dirty="0"/>
              <a:t>Attend security awareness training</a:t>
            </a:r>
          </a:p>
          <a:p>
            <a:pPr lvl="1" eaLnBrk="1" hangingPunct="1"/>
            <a:r>
              <a:rPr lang="en-GB" altLang="en-US" sz="1800" dirty="0"/>
              <a:t>Document security concerns related to deployment, implementation, and end-user responsibilities</a:t>
            </a:r>
          </a:p>
          <a:p>
            <a:pPr marL="227523" indent="-456487"/>
            <a:r>
              <a:rPr lang="en-GB" altLang="en-US" sz="2200" dirty="0"/>
              <a:t>Bulk of security expertise is shifted to designer, architect, and project manager</a:t>
            </a:r>
          </a:p>
          <a:p>
            <a:pPr lvl="1" eaLnBrk="1" hangingPunct="1"/>
            <a:r>
              <a:rPr lang="en-GB" altLang="en-US" sz="1800" dirty="0"/>
              <a:t>Pros and Cons?</a:t>
            </a:r>
          </a:p>
        </p:txBody>
      </p:sp>
    </p:spTree>
    <p:extLst>
      <p:ext uri="{BB962C8B-B14F-4D97-AF65-F5344CB8AC3E}">
        <p14:creationId xmlns:p14="http://schemas.microsoft.com/office/powerpoint/2010/main" val="358141505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a:lstStyle/>
          <a:p>
            <a:pPr eaLnBrk="1" hangingPunct="1"/>
            <a:r>
              <a:rPr lang="en-GB" altLang="en-US" dirty="0" smtClean="0"/>
              <a:t>Role-Based View – Test Analyst</a:t>
            </a:r>
          </a:p>
        </p:txBody>
      </p:sp>
      <p:sp>
        <p:nvSpPr>
          <p:cNvPr id="23555" name="Rectangle 2"/>
          <p:cNvSpPr>
            <a:spLocks noGrp="1" noChangeArrowheads="1"/>
          </p:cNvSpPr>
          <p:nvPr>
            <p:ph idx="1"/>
          </p:nvPr>
        </p:nvSpPr>
        <p:spPr/>
        <p:txBody>
          <a:bodyPr/>
          <a:lstStyle/>
          <a:p>
            <a:pPr marL="227523" indent="-456487"/>
            <a:r>
              <a:rPr lang="en-GB" altLang="en-US" dirty="0" smtClean="0"/>
              <a:t>Quality assurance</a:t>
            </a:r>
          </a:p>
          <a:p>
            <a:pPr marL="227523" indent="-456487"/>
            <a:r>
              <a:rPr lang="en-GB" altLang="en-US" dirty="0" smtClean="0"/>
              <a:t>Tests can be created for security requirements in addition to business requirements/features</a:t>
            </a:r>
          </a:p>
          <a:p>
            <a:pPr lvl="1" eaLnBrk="1" hangingPunct="1"/>
            <a:r>
              <a:rPr lang="en-GB" altLang="en-US" dirty="0" smtClean="0"/>
              <a:t>Security testing may be limited due to limited knowledge</a:t>
            </a:r>
          </a:p>
          <a:p>
            <a:pPr marL="227523" indent="-456487"/>
            <a:r>
              <a:rPr lang="en-GB" altLang="en-US" dirty="0" smtClean="0"/>
              <a:t>May be able to run automated assessment tools</a:t>
            </a:r>
          </a:p>
          <a:p>
            <a:pPr lvl="1" eaLnBrk="1" hangingPunct="1"/>
            <a:r>
              <a:rPr lang="en-GB" altLang="en-US" dirty="0" smtClean="0"/>
              <a:t>May only have a general understanding of security issues</a:t>
            </a:r>
          </a:p>
        </p:txBody>
      </p:sp>
    </p:spTree>
    <p:extLst>
      <p:ext uri="{BB962C8B-B14F-4D97-AF65-F5344CB8AC3E}">
        <p14:creationId xmlns:p14="http://schemas.microsoft.com/office/powerpoint/2010/main" val="3227591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pPr>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Lst>
            </a:pPr>
            <a:r>
              <a:rPr lang="en-GB" altLang="en-US" dirty="0" smtClean="0"/>
              <a:t>Role-Based View – Security Auditor</a:t>
            </a:r>
          </a:p>
        </p:txBody>
      </p:sp>
      <p:sp>
        <p:nvSpPr>
          <p:cNvPr id="24579" name="Rectangle 2"/>
          <p:cNvSpPr>
            <a:spLocks noGrp="1" noChangeArrowheads="1"/>
          </p:cNvSpPr>
          <p:nvPr>
            <p:ph idx="1"/>
          </p:nvPr>
        </p:nvSpPr>
        <p:spPr/>
        <p:txBody>
          <a:bodyPr/>
          <a:lstStyle/>
          <a:p>
            <a:pPr marL="227523" indent="-456487">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altLang="en-US" dirty="0" smtClean="0"/>
              <a:t>Examines and assures current state of a project</a:t>
            </a:r>
          </a:p>
          <a:p>
            <a:pPr marL="227523" indent="-456487">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altLang="en-US" dirty="0" smtClean="0"/>
              <a:t>Responsibilities:</a:t>
            </a:r>
          </a:p>
          <a:p>
            <a:pPr lvl="1">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altLang="en-US" dirty="0" smtClean="0"/>
              <a:t>Determine whether security requirements are adequate and complete</a:t>
            </a:r>
          </a:p>
          <a:p>
            <a:pPr lvl="1">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altLang="en-US" dirty="0" smtClean="0"/>
              <a:t>Analyze design for any assumptions or symptoms of risk that could lead to vulnerabilities</a:t>
            </a:r>
          </a:p>
          <a:p>
            <a:pPr lvl="1">
              <a:lnSpc>
                <a:spcPct val="93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altLang="en-US" dirty="0" smtClean="0"/>
              <a:t>Find vulnerabilities within an implementation based on deviations from a specification or requirement</a:t>
            </a:r>
          </a:p>
        </p:txBody>
      </p:sp>
    </p:spTree>
    <p:extLst>
      <p:ext uri="{BB962C8B-B14F-4D97-AF65-F5344CB8AC3E}">
        <p14:creationId xmlns:p14="http://schemas.microsoft.com/office/powerpoint/2010/main" val="18244967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Software Assurance Practices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50835311"/>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en-GB" altLang="en-US" dirty="0" smtClean="0"/>
              <a:t>Activity-Assessment View Overview</a:t>
            </a:r>
          </a:p>
        </p:txBody>
      </p:sp>
      <p:sp>
        <p:nvSpPr>
          <p:cNvPr id="25603" name="Rectangle 2"/>
          <p:cNvSpPr>
            <a:spLocks noGrp="1" noChangeArrowheads="1"/>
          </p:cNvSpPr>
          <p:nvPr>
            <p:ph idx="1"/>
          </p:nvPr>
        </p:nvSpPr>
        <p:spPr/>
        <p:txBody>
          <a:bodyPr/>
          <a:lstStyle/>
          <a:p>
            <a:pPr marL="227523" indent="-456487"/>
            <a:r>
              <a:rPr lang="en-GB" altLang="en-US" dirty="0" smtClean="0"/>
              <a:t>There are 24 CLASP “Security Activities”</a:t>
            </a:r>
          </a:p>
          <a:p>
            <a:pPr lvl="1" eaLnBrk="1" hangingPunct="1"/>
            <a:r>
              <a:rPr lang="en-GB" altLang="en-US" dirty="0" smtClean="0"/>
              <a:t>Added iteratively</a:t>
            </a:r>
          </a:p>
          <a:p>
            <a:pPr marL="227523" indent="-456487"/>
            <a:r>
              <a:rPr lang="en-GB" altLang="en-US" dirty="0" smtClean="0"/>
              <a:t>Activity-Assessment View allows a project manager to determine appropriateness of CLASP activities</a:t>
            </a:r>
          </a:p>
          <a:p>
            <a:pPr marL="227523" indent="-456487"/>
            <a:r>
              <a:rPr lang="en-GB" altLang="en-US" dirty="0" smtClean="0"/>
              <a:t>Guide provides</a:t>
            </a:r>
          </a:p>
          <a:p>
            <a:pPr lvl="1" eaLnBrk="1" hangingPunct="1"/>
            <a:r>
              <a:rPr lang="en-GB" altLang="en-US" dirty="0" smtClean="0"/>
              <a:t>Activity applicability</a:t>
            </a:r>
          </a:p>
          <a:p>
            <a:pPr lvl="1" eaLnBrk="1" hangingPunct="1"/>
            <a:r>
              <a:rPr lang="en-GB" altLang="en-US" dirty="0" smtClean="0"/>
              <a:t>Risks due to omission of activity</a:t>
            </a:r>
          </a:p>
          <a:p>
            <a:pPr lvl="1" eaLnBrk="1" hangingPunct="1"/>
            <a:r>
              <a:rPr lang="en-GB" altLang="en-US" dirty="0" smtClean="0"/>
              <a:t>Estimation of implementation cost</a:t>
            </a:r>
          </a:p>
          <a:p>
            <a:pPr lvl="1" eaLnBrk="1" hangingPunct="1"/>
            <a:r>
              <a:rPr lang="en-GB" altLang="en-US" dirty="0" smtClean="0"/>
              <a:t>Roles that will execute activity</a:t>
            </a:r>
          </a:p>
        </p:txBody>
      </p:sp>
    </p:spTree>
    <p:extLst>
      <p:ext uri="{BB962C8B-B14F-4D97-AF65-F5344CB8AC3E}">
        <p14:creationId xmlns:p14="http://schemas.microsoft.com/office/powerpoint/2010/main" val="22297713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260641" y="228984"/>
            <a:ext cx="8474400" cy="714315"/>
          </a:xfrm>
        </p:spPr>
        <p:txBody>
          <a:bodyPr/>
          <a:lstStyle/>
          <a:p>
            <a:pPr eaLnBrk="1" hangingPunct="1"/>
            <a:r>
              <a:rPr lang="en-GB" altLang="en-US" dirty="0" smtClean="0"/>
              <a:t>Activity-Assessment and Roles</a:t>
            </a:r>
          </a:p>
        </p:txBody>
      </p:sp>
      <p:pic>
        <p:nvPicPr>
          <p:cNvPr id="266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758" r="1653"/>
          <a:stretch/>
        </p:blipFill>
        <p:spPr bwMode="auto">
          <a:xfrm>
            <a:off x="417600" y="1246908"/>
            <a:ext cx="7950545" cy="47513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6613241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a:xfrm>
            <a:off x="260641" y="228984"/>
            <a:ext cx="8474400" cy="714315"/>
          </a:xfrm>
        </p:spPr>
        <p:txBody>
          <a:bodyPr/>
          <a:lstStyle/>
          <a:p>
            <a:pPr eaLnBrk="1" hangingPunct="1"/>
            <a:r>
              <a:rPr lang="en-GB" altLang="en-US" dirty="0" smtClean="0"/>
              <a:t>Activity-Assessment Example Item</a:t>
            </a:r>
          </a:p>
        </p:txBody>
      </p:sp>
      <p:pic>
        <p:nvPicPr>
          <p:cNvPr id="2765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63" b="2373"/>
          <a:stretch/>
        </p:blipFill>
        <p:spPr bwMode="auto">
          <a:xfrm>
            <a:off x="1023841" y="1122218"/>
            <a:ext cx="6648480" cy="5354143"/>
          </a:xfrm>
          <a:prstGeom prst="rect">
            <a:avLst/>
          </a:prstGeom>
          <a:noFill/>
          <a:ln>
            <a:noFill/>
          </a:ln>
          <a:effectLst/>
          <a:extLst>
            <a:ext uri="{909E8E84-426E-40DD-AFC4-6F175D3DCCD1}">
              <a14:hiddenFill xmlns:a14="http://schemas.microsoft.com/office/drawing/2010/main">
                <a:blipFill dpi="0" rotWithShape="0">
                  <a:blip/>
                  <a:srcRect b="2373"/>
                  <a:stretch>
                    <a:fillRect/>
                  </a:stretch>
                </a:blip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82135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p:txBody>
          <a:bodyPr/>
          <a:lstStyle/>
          <a:p>
            <a:pPr eaLnBrk="1" hangingPunct="1"/>
            <a:r>
              <a:rPr lang="en-GB" altLang="en-US" dirty="0" smtClean="0"/>
              <a:t>Activity-Implementation View Introduction</a:t>
            </a:r>
          </a:p>
        </p:txBody>
      </p:sp>
      <p:sp>
        <p:nvSpPr>
          <p:cNvPr id="28675" name="Rectangle 2"/>
          <p:cNvSpPr>
            <a:spLocks noGrp="1" noChangeArrowheads="1"/>
          </p:cNvSpPr>
          <p:nvPr>
            <p:ph idx="1"/>
          </p:nvPr>
        </p:nvSpPr>
        <p:spPr/>
        <p:txBody>
          <a:bodyPr/>
          <a:lstStyle/>
          <a:p>
            <a:pPr marL="227523" indent="-456487"/>
            <a:r>
              <a:rPr lang="en-GB" altLang="en-US" dirty="0" smtClean="0"/>
              <a:t>Defines the purpose or goals for the “Security Activity”</a:t>
            </a:r>
          </a:p>
          <a:p>
            <a:pPr marL="227523" indent="-456487"/>
            <a:r>
              <a:rPr lang="en-GB" altLang="en-US" dirty="0" smtClean="0"/>
              <a:t>Provides details regarding</a:t>
            </a:r>
          </a:p>
          <a:p>
            <a:pPr lvl="1" eaLnBrk="1" hangingPunct="1"/>
            <a:r>
              <a:rPr lang="en-GB" altLang="en-US" dirty="0" smtClean="0"/>
              <a:t>Sub goals such as</a:t>
            </a:r>
          </a:p>
          <a:p>
            <a:pPr lvl="2" eaLnBrk="1" hangingPunct="1"/>
            <a:r>
              <a:rPr lang="en-GB" altLang="en-US" dirty="0" smtClean="0"/>
              <a:t>“Provide security training to all team members”</a:t>
            </a:r>
          </a:p>
          <a:p>
            <a:pPr lvl="2" eaLnBrk="1" hangingPunct="1"/>
            <a:r>
              <a:rPr lang="en-GB" altLang="en-US" dirty="0" smtClean="0"/>
              <a:t>“Appoint a project security officer”</a:t>
            </a:r>
          </a:p>
          <a:p>
            <a:pPr lvl="1" eaLnBrk="1" hangingPunct="1"/>
            <a:r>
              <a:rPr lang="en-GB" altLang="en-US" dirty="0" smtClean="0"/>
              <a:t>Describes in detail how to carry out tasks or accomplish goals</a:t>
            </a:r>
          </a:p>
          <a:p>
            <a:pPr lvl="2" eaLnBrk="1" hangingPunct="1"/>
            <a:r>
              <a:rPr lang="en-GB" altLang="en-US" dirty="0" smtClean="0"/>
              <a:t>Details which CLASP resources support these tasks</a:t>
            </a:r>
          </a:p>
          <a:p>
            <a:pPr lvl="3" eaLnBrk="1" hangingPunct="1"/>
            <a:r>
              <a:rPr lang="en-GB" altLang="en-US" dirty="0" smtClean="0"/>
              <a:t>ex: vulnerability lexicon to examine secure coding practices</a:t>
            </a:r>
          </a:p>
          <a:p>
            <a:pPr lvl="3" eaLnBrk="1" hangingPunct="1"/>
            <a:r>
              <a:rPr lang="en-GB" altLang="en-US" dirty="0" smtClean="0"/>
              <a:t>ex: Security Services to examine threats to a resource (threat modeling)</a:t>
            </a:r>
            <a:r>
              <a:rPr lang="ar-SA" altLang="en-US" dirty="0" smtClean="0"/>
              <a:t>‏</a:t>
            </a:r>
            <a:endParaRPr lang="en-GB" altLang="en-US" dirty="0" smtClean="0"/>
          </a:p>
          <a:p>
            <a:pPr marL="227523" indent="-456487"/>
            <a:r>
              <a:rPr lang="en-GB" altLang="en-US" dirty="0" smtClean="0"/>
              <a:t>For </a:t>
            </a:r>
            <a:r>
              <a:rPr lang="en-GB" altLang="en-US" smtClean="0"/>
              <a:t>example: “Perform</a:t>
            </a:r>
            <a:r>
              <a:rPr lang="en-GB" altLang="en-US" dirty="0" smtClean="0"/>
              <a:t> security analysis of system requirements and design (threat modeling)”</a:t>
            </a:r>
          </a:p>
        </p:txBody>
      </p:sp>
    </p:spTree>
    <p:extLst>
      <p:ext uri="{BB962C8B-B14F-4D97-AF65-F5344CB8AC3E}">
        <p14:creationId xmlns:p14="http://schemas.microsoft.com/office/powerpoint/2010/main" val="33286402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Grp="1" noChangeArrowheads="1"/>
          </p:cNvSpPr>
          <p:nvPr>
            <p:ph type="title"/>
          </p:nvPr>
        </p:nvSpPr>
        <p:spPr>
          <a:xfrm>
            <a:off x="260641" y="228984"/>
            <a:ext cx="8474400" cy="714315"/>
          </a:xfrm>
        </p:spPr>
        <p:txBody>
          <a:bodyPr/>
          <a:lstStyle/>
          <a:p>
            <a:pPr eaLnBrk="1" hangingPunct="1"/>
            <a:r>
              <a:rPr lang="en-GB" altLang="en-US" dirty="0" smtClean="0"/>
              <a:t>CLASP Roadmaps</a:t>
            </a:r>
          </a:p>
        </p:txBody>
      </p:sp>
      <p:sp>
        <p:nvSpPr>
          <p:cNvPr id="29699" name="Rectangle 2"/>
          <p:cNvSpPr>
            <a:spLocks noGrp="1" noChangeArrowheads="1"/>
          </p:cNvSpPr>
          <p:nvPr>
            <p:ph type="body" sz="half" idx="1"/>
          </p:nvPr>
        </p:nvSpPr>
        <p:spPr>
          <a:xfrm>
            <a:off x="305281" y="1143481"/>
            <a:ext cx="4151520" cy="4952680"/>
          </a:xfrm>
        </p:spPr>
        <p:txBody>
          <a:bodyPr/>
          <a:lstStyle/>
          <a:p>
            <a:pPr marL="109442" indent="0"/>
            <a:r>
              <a:rPr lang="en-GB" altLang="en-US" sz="2200" dirty="0"/>
              <a:t>Legacy application roadmap:</a:t>
            </a:r>
          </a:p>
          <a:p>
            <a:pPr marL="109442" indent="0"/>
            <a:r>
              <a:rPr lang="en-GB" altLang="en-US" sz="2200" dirty="0"/>
              <a:t>Minimal impact on ongoing development projects</a:t>
            </a:r>
          </a:p>
          <a:p>
            <a:pPr marL="109442" indent="0"/>
            <a:r>
              <a:rPr lang="en-GB" altLang="en-US" sz="2200" dirty="0"/>
              <a:t>Introduce only highest relative impact on security</a:t>
            </a:r>
          </a:p>
          <a:p>
            <a:pPr marL="109442" indent="0"/>
            <a:r>
              <a:rPr lang="en-GB" altLang="en-US" sz="2200" dirty="0"/>
              <a:t>Key steps (12 total):</a:t>
            </a:r>
          </a:p>
          <a:p>
            <a:pPr lvl="1" eaLnBrk="1" hangingPunct="1"/>
            <a:r>
              <a:rPr lang="en-GB" altLang="en-US" sz="1800" dirty="0"/>
              <a:t>1 – Security awareness program</a:t>
            </a:r>
          </a:p>
          <a:p>
            <a:pPr lvl="1" eaLnBrk="1" hangingPunct="1"/>
            <a:r>
              <a:rPr lang="en-GB" altLang="en-US" sz="1800" dirty="0"/>
              <a:t>6 – Security assessment</a:t>
            </a:r>
          </a:p>
          <a:p>
            <a:pPr lvl="1" eaLnBrk="1" hangingPunct="1"/>
            <a:r>
              <a:rPr lang="en-GB" altLang="en-US" sz="1800" dirty="0"/>
              <a:t>8 – Source-level security review</a:t>
            </a:r>
          </a:p>
        </p:txBody>
      </p:sp>
      <p:sp>
        <p:nvSpPr>
          <p:cNvPr id="29700" name="Rectangle 3"/>
          <p:cNvSpPr>
            <a:spLocks noGrp="1" noChangeArrowheads="1"/>
          </p:cNvSpPr>
          <p:nvPr>
            <p:ph sz="half" idx="2"/>
          </p:nvPr>
        </p:nvSpPr>
        <p:spPr>
          <a:xfrm>
            <a:off x="4608001" y="1143481"/>
            <a:ext cx="4151520" cy="4952680"/>
          </a:xfrm>
        </p:spPr>
        <p:txBody>
          <a:bodyPr/>
          <a:lstStyle/>
          <a:p>
            <a:pPr marL="109442" indent="0"/>
            <a:r>
              <a:rPr lang="en-GB" altLang="en-US" sz="2200" dirty="0"/>
              <a:t>Green-field roadmap:</a:t>
            </a:r>
          </a:p>
          <a:p>
            <a:pPr marL="109442" indent="0"/>
            <a:r>
              <a:rPr lang="en-GB" altLang="en-US" sz="2200" dirty="0" smtClean="0"/>
              <a:t>Holistic </a:t>
            </a:r>
            <a:r>
              <a:rPr lang="en-GB" altLang="en-US" sz="2200" dirty="0"/>
              <a:t>approach</a:t>
            </a:r>
          </a:p>
          <a:p>
            <a:pPr marL="109442" indent="0"/>
            <a:r>
              <a:rPr lang="en-GB" altLang="en-US" sz="2200" dirty="0"/>
              <a:t>Ideal for new software development</a:t>
            </a:r>
          </a:p>
          <a:p>
            <a:pPr lvl="1" eaLnBrk="1" hangingPunct="1"/>
            <a:r>
              <a:rPr lang="en-GB" altLang="en-US" sz="1800" dirty="0"/>
              <a:t>Especially Spiral and Iterative models</a:t>
            </a:r>
          </a:p>
          <a:p>
            <a:pPr marL="109442" indent="0"/>
            <a:r>
              <a:rPr lang="en-GB" altLang="en-US" sz="2200" dirty="0"/>
              <a:t>Key steps (20 total):</a:t>
            </a:r>
          </a:p>
          <a:p>
            <a:pPr lvl="1" eaLnBrk="1" hangingPunct="1"/>
            <a:r>
              <a:rPr lang="en-GB" altLang="en-US" sz="1800" dirty="0"/>
              <a:t>1 – Security awareness program</a:t>
            </a:r>
          </a:p>
          <a:p>
            <a:pPr lvl="1" eaLnBrk="1" hangingPunct="1"/>
            <a:r>
              <a:rPr lang="en-GB" altLang="en-US" sz="1800" dirty="0"/>
              <a:t>2 – Metrics</a:t>
            </a:r>
          </a:p>
          <a:p>
            <a:pPr lvl="1" eaLnBrk="1" hangingPunct="1"/>
            <a:r>
              <a:rPr lang="en-GB" altLang="en-US" sz="1800" dirty="0"/>
              <a:t>3 – 8 Security related planning and design</a:t>
            </a:r>
          </a:p>
          <a:p>
            <a:pPr lvl="1" eaLnBrk="1" hangingPunct="1"/>
            <a:r>
              <a:rPr lang="en-GB" altLang="en-US" sz="1800" dirty="0"/>
              <a:t>9 – Security principles</a:t>
            </a:r>
          </a:p>
          <a:p>
            <a:pPr lvl="1" eaLnBrk="1" hangingPunct="1"/>
            <a:r>
              <a:rPr lang="en-GB" altLang="en-US" sz="1800" dirty="0"/>
              <a:t>12 – Threat modeling</a:t>
            </a:r>
          </a:p>
          <a:p>
            <a:pPr lvl="1" eaLnBrk="1" hangingPunct="1"/>
            <a:r>
              <a:rPr lang="en-GB" altLang="en-US" sz="1800" dirty="0"/>
              <a:t>16 – Source-level review</a:t>
            </a:r>
          </a:p>
          <a:p>
            <a:pPr lvl="1" eaLnBrk="1" hangingPunct="1"/>
            <a:r>
              <a:rPr lang="en-GB" altLang="en-US" sz="1800" dirty="0"/>
              <a:t>17 – Security assessment</a:t>
            </a:r>
          </a:p>
        </p:txBody>
      </p:sp>
    </p:spTree>
    <p:extLst>
      <p:ext uri="{BB962C8B-B14F-4D97-AF65-F5344CB8AC3E}">
        <p14:creationId xmlns:p14="http://schemas.microsoft.com/office/powerpoint/2010/main" val="6991704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ChangeArrowheads="1"/>
          </p:cNvSpPr>
          <p:nvPr>
            <p:ph type="title"/>
          </p:nvPr>
        </p:nvSpPr>
        <p:spPr/>
        <p:txBody>
          <a:bodyPr/>
          <a:lstStyle/>
          <a:p>
            <a:pPr eaLnBrk="1" hangingPunct="1"/>
            <a:r>
              <a:rPr lang="en-GB" altLang="en-US" dirty="0" smtClean="0"/>
              <a:t>Resources</a:t>
            </a:r>
          </a:p>
        </p:txBody>
      </p:sp>
      <p:sp>
        <p:nvSpPr>
          <p:cNvPr id="30723" name="Rectangle 2"/>
          <p:cNvSpPr>
            <a:spLocks noGrp="1" noChangeArrowheads="1"/>
          </p:cNvSpPr>
          <p:nvPr>
            <p:ph idx="1"/>
          </p:nvPr>
        </p:nvSpPr>
        <p:spPr/>
        <p:txBody>
          <a:bodyPr/>
          <a:lstStyle/>
          <a:p>
            <a:pPr marL="227523" indent="-456487"/>
            <a:r>
              <a:rPr lang="en-GB" altLang="en-US" dirty="0" smtClean="0"/>
              <a:t>More information:</a:t>
            </a:r>
          </a:p>
          <a:p>
            <a:pPr marL="227523" indent="-456487"/>
            <a:r>
              <a:rPr lang="en-GB" altLang="en-US" dirty="0" smtClean="0"/>
              <a:t>http://www.owasp.org/index.php/Category:OWASP_CLASP_Project</a:t>
            </a:r>
          </a:p>
          <a:p>
            <a:pPr marL="227523" indent="-456487"/>
            <a:endParaRPr lang="en-GB" altLang="en-US" dirty="0" smtClean="0"/>
          </a:p>
          <a:p>
            <a:pPr marL="227523" indent="-456487"/>
            <a:r>
              <a:rPr lang="en-GB" altLang="en-US" dirty="0" smtClean="0"/>
              <a:t>Downloadable “Book”</a:t>
            </a:r>
          </a:p>
          <a:p>
            <a:pPr marL="227523" indent="-456487"/>
            <a:r>
              <a:rPr lang="en-GB" altLang="en-US" dirty="0" smtClean="0"/>
              <a:t>http://www.list.org/~chandra/clasp/OWASP-CLASP.zip</a:t>
            </a:r>
          </a:p>
        </p:txBody>
      </p:sp>
    </p:spTree>
    <p:extLst>
      <p:ext uri="{BB962C8B-B14F-4D97-AF65-F5344CB8AC3E}">
        <p14:creationId xmlns:p14="http://schemas.microsoft.com/office/powerpoint/2010/main" val="12813846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Questions?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87535067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r>
              <a:rPr lang="en-US" dirty="0" smtClean="0"/>
              <a:t>Security Perspectives</a:t>
            </a:r>
            <a:endParaRPr lang="en-US" dirty="0"/>
          </a:p>
        </p:txBody>
      </p:sp>
      <p:pic>
        <p:nvPicPr>
          <p:cNvPr id="394244" name="Picture 4"/>
          <p:cNvPicPr>
            <a:picLocks noGrp="1" noChangeAspect="1" noChangeArrowheads="1"/>
          </p:cNvPicPr>
          <p:nvPr>
            <p:ph idx="4294967295"/>
          </p:nvPr>
        </p:nvPicPr>
        <p:blipFill>
          <a:blip r:embed="rId3" cstate="print"/>
          <a:stretch>
            <a:fillRect/>
          </a:stretch>
        </p:blipFill>
        <p:spPr>
          <a:xfrm>
            <a:off x="304800" y="1506284"/>
            <a:ext cx="8458200" cy="3446716"/>
          </a:xfrm>
        </p:spPr>
      </p:pic>
      <p:sp>
        <p:nvSpPr>
          <p:cNvPr id="394245" name="Text Box 5"/>
          <p:cNvSpPr txBox="1">
            <a:spLocks noChangeArrowheads="1"/>
          </p:cNvSpPr>
          <p:nvPr/>
        </p:nvSpPr>
        <p:spPr bwMode="auto">
          <a:xfrm>
            <a:off x="288925" y="6154738"/>
            <a:ext cx="5426075" cy="304800"/>
          </a:xfrm>
          <a:prstGeom prst="rect">
            <a:avLst/>
          </a:prstGeom>
          <a:noFill/>
          <a:ln w="9525">
            <a:noFill/>
            <a:miter lim="800000"/>
            <a:headEnd/>
            <a:tailEnd/>
          </a:ln>
          <a:effectLst/>
        </p:spPr>
        <p:txBody>
          <a:bodyPr lIns="92309" tIns="46154" rIns="92309" bIns="46154">
            <a:spAutoFit/>
          </a:bodyPr>
          <a:lstStyle/>
          <a:p>
            <a:pPr>
              <a:tabLst>
                <a:tab pos="292100" algn="l"/>
                <a:tab pos="571500" algn="l"/>
              </a:tabLst>
            </a:pPr>
            <a:r>
              <a:rPr lang="en-US" sz="1400" dirty="0"/>
              <a:t>http://security.gloriad.org/blog/2007/10/21/traditional-thinking/</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en-US" dirty="0" smtClean="0"/>
              <a:t>So What Should We Do?</a:t>
            </a:r>
            <a:endParaRPr lang="en-US" dirty="0"/>
          </a:p>
        </p:txBody>
      </p:sp>
      <p:pic>
        <p:nvPicPr>
          <p:cNvPr id="400391" name="Picture 7" descr="tightropewa"/>
          <p:cNvPicPr>
            <a:picLocks noChangeAspect="1" noChangeArrowheads="1"/>
          </p:cNvPicPr>
          <p:nvPr/>
        </p:nvPicPr>
        <p:blipFill>
          <a:blip r:embed="rId3" cstate="print"/>
          <a:srcRect/>
          <a:stretch>
            <a:fillRect/>
          </a:stretch>
        </p:blipFill>
        <p:spPr bwMode="auto">
          <a:xfrm>
            <a:off x="762000" y="1905000"/>
            <a:ext cx="2574925" cy="3810000"/>
          </a:xfrm>
          <a:prstGeom prst="rect">
            <a:avLst/>
          </a:prstGeom>
          <a:noFill/>
        </p:spPr>
      </p:pic>
      <p:pic>
        <p:nvPicPr>
          <p:cNvPr id="400392" name="Picture 8" descr="tightropewb"/>
          <p:cNvPicPr>
            <a:picLocks noChangeAspect="1" noChangeArrowheads="1"/>
          </p:cNvPicPr>
          <p:nvPr/>
        </p:nvPicPr>
        <p:blipFill>
          <a:blip r:embed="rId4" cstate="print"/>
          <a:srcRect/>
          <a:stretch>
            <a:fillRect/>
          </a:stretch>
        </p:blipFill>
        <p:spPr bwMode="auto">
          <a:xfrm>
            <a:off x="4419600" y="1600200"/>
            <a:ext cx="4495800" cy="4367213"/>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lstStyle/>
          <a:p>
            <a:r>
              <a:rPr lang="en-US" dirty="0" smtClean="0"/>
              <a:t>Understand the Cost of Correcting </a:t>
            </a:r>
            <a:br>
              <a:rPr lang="en-US" dirty="0" smtClean="0"/>
            </a:br>
            <a:r>
              <a:rPr lang="en-US" dirty="0" smtClean="0"/>
              <a:t>Software Defects</a:t>
            </a:r>
            <a:endParaRPr lang="en-US" dirty="0"/>
          </a:p>
        </p:txBody>
      </p:sp>
      <p:sp>
        <p:nvSpPr>
          <p:cNvPr id="427011" name="Rectangle 3"/>
          <p:cNvSpPr>
            <a:spLocks noGrp="1" noChangeArrowheads="1"/>
          </p:cNvSpPr>
          <p:nvPr>
            <p:ph idx="4294967295"/>
          </p:nvPr>
        </p:nvSpPr>
        <p:spPr>
          <a:xfrm>
            <a:off x="0" y="1752600"/>
            <a:ext cx="8305800" cy="5334000"/>
          </a:xfrm>
        </p:spPr>
        <p:txBody>
          <a:bodyPr lIns="91428" tIns="45714" rIns="91428" bIns="45714"/>
          <a:lstStyle/>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endParaRPr lang="en-US" sz="4400" dirty="0"/>
          </a:p>
          <a:p>
            <a:pPr marL="341313" indent="-228600" defTabSz="811213">
              <a:lnSpc>
                <a:spcPct val="80000"/>
              </a:lnSpc>
            </a:pPr>
            <a:r>
              <a:rPr lang="en-US" sz="1400" dirty="0"/>
              <a:t>McConnell, Steve. “Software Quality at Top Speed.” August 1996. </a:t>
            </a:r>
            <a:r>
              <a:rPr lang="en-US" sz="1400">
                <a:solidFill>
                  <a:srgbClr val="000000"/>
                </a:solidFill>
                <a:cs typeface="Times New Roman" pitchFamily="18" charset="0"/>
                <a:hlinkClick r:id="rId3"/>
              </a:rPr>
              <a:t>http://</a:t>
            </a:r>
            <a:r>
              <a:rPr lang="en-US" sz="1400" smtClean="0">
                <a:solidFill>
                  <a:srgbClr val="000000"/>
                </a:solidFill>
                <a:cs typeface="Times New Roman" pitchFamily="18" charset="0"/>
                <a:hlinkClick r:id="rId3"/>
              </a:rPr>
              <a:t>www.stevemcconnell.com/articles/art04.htm</a:t>
            </a:r>
            <a:r>
              <a:rPr lang="en-US" sz="1400" smtClean="0">
                <a:solidFill>
                  <a:srgbClr val="000000"/>
                </a:solidFill>
                <a:cs typeface="Times New Roman" pitchFamily="18" charset="0"/>
              </a:rPr>
              <a:t> </a:t>
            </a:r>
            <a:endParaRPr lang="en-US" altLang="en-US" sz="2400" dirty="0"/>
          </a:p>
        </p:txBody>
      </p:sp>
      <p:pic>
        <p:nvPicPr>
          <p:cNvPr id="427012" name="Picture 4" descr="SSE"/>
          <p:cNvPicPr>
            <a:picLocks noChangeAspect="1" noChangeArrowheads="1"/>
          </p:cNvPicPr>
          <p:nvPr/>
        </p:nvPicPr>
        <p:blipFill>
          <a:blip r:embed="rId4" cstate="print"/>
          <a:srcRect/>
          <a:stretch>
            <a:fillRect/>
          </a:stretch>
        </p:blipFill>
        <p:spPr bwMode="auto">
          <a:xfrm>
            <a:off x="914400" y="1066800"/>
            <a:ext cx="7467600" cy="5065713"/>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ssurance Management template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7F8E46-2A71-40FA-8C79-82330575182D}">
  <ds:schemaRefs>
    <ds:schemaRef ds:uri="http://schemas.microsoft.com/sharepoint/v3/contenttype/forms"/>
  </ds:schemaRefs>
</ds:datastoreItem>
</file>

<file path=customXml/itemProps2.xml><?xml version="1.0" encoding="utf-8"?>
<ds:datastoreItem xmlns:ds="http://schemas.openxmlformats.org/officeDocument/2006/customXml" ds:itemID="{0751AFEB-B883-42C4-BAE4-6E572B39DDBD}">
  <ds:schemaRefs>
    <ds:schemaRef ds:uri="http://schemas.microsoft.com/office/2006/metadata/properties"/>
    <ds:schemaRef ds:uri="http://schemas.microsoft.com/office/2006/documentManagement/types"/>
    <ds:schemaRef ds:uri="http://purl.org/dc/dcmitype/"/>
    <ds:schemaRef ds:uri="http://schemas.openxmlformats.org/package/2006/metadata/core-properties"/>
    <ds:schemaRef ds:uri="893ae260-c728-403e-8c1d-be5e00391f89"/>
    <ds:schemaRef ds:uri="http://schemas.microsoft.com/office/infopath/2007/PartnerControl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1A37A805-6308-4839-A2B1-AF80F0A72D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Assured SW Development</Template>
  <TotalTime>3329</TotalTime>
  <Words>6728</Words>
  <Application>Microsoft Office PowerPoint</Application>
  <PresentationFormat>On-screen Show (4:3)</PresentationFormat>
  <Paragraphs>831</Paragraphs>
  <Slides>66</Slides>
  <Notes>66</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Assurance Management template1</vt:lpstr>
      <vt:lpstr>Assured Software Development 1</vt:lpstr>
      <vt:lpstr>PowerPoint Presentation</vt:lpstr>
      <vt:lpstr>PowerPoint Presentation</vt:lpstr>
      <vt:lpstr>PowerPoint Presentation</vt:lpstr>
      <vt:lpstr>Outline</vt:lpstr>
      <vt:lpstr>PowerPoint Presentation</vt:lpstr>
      <vt:lpstr>Security Perspectives</vt:lpstr>
      <vt:lpstr>So What Should We Do?</vt:lpstr>
      <vt:lpstr>Understand the Cost of Correcting  Software Defects</vt:lpstr>
      <vt:lpstr>Example Security Practices - 1</vt:lpstr>
      <vt:lpstr>Example Security Practices - 2</vt:lpstr>
      <vt:lpstr>PowerPoint Presentation</vt:lpstr>
      <vt:lpstr>Enterprise Software Security Framework</vt:lpstr>
      <vt:lpstr>SDLC with Defined Security Touchpoints</vt:lpstr>
      <vt:lpstr>Microsoft’s Security Development Lifecycle</vt:lpstr>
      <vt:lpstr>Assurent Software Security Lifecycle</vt:lpstr>
      <vt:lpstr>Assess Security Risk Across the SDLC</vt:lpstr>
      <vt:lpstr>Discussion</vt:lpstr>
      <vt:lpstr>Attack Patterns</vt:lpstr>
      <vt:lpstr>Assurance Cases</vt:lpstr>
      <vt:lpstr>Misuse/Abuse Cases</vt:lpstr>
      <vt:lpstr>Architecture and Design</vt:lpstr>
      <vt:lpstr>Secure Code Review/Scanning</vt:lpstr>
      <vt:lpstr>Security Testing - 1</vt:lpstr>
      <vt:lpstr>Security Testing - 2</vt:lpstr>
      <vt:lpstr>PowerPoint Presentation</vt:lpstr>
      <vt:lpstr>Product Security Office: Delivers Product Security from Concept to Customer</vt:lpstr>
      <vt:lpstr>PowerPoint Presentation</vt:lpstr>
      <vt:lpstr>Prescriptive vs. Descriptive Models</vt:lpstr>
      <vt:lpstr>BSIMM: Software Security Measurement</vt:lpstr>
      <vt:lpstr>A Software Security Framework</vt:lpstr>
      <vt:lpstr>51 Firms in BSIMM4 Community </vt:lpstr>
      <vt:lpstr>Building BSIMM</vt:lpstr>
      <vt:lpstr>BSIMM4 Scorecard </vt:lpstr>
      <vt:lpstr>BSIMM4 as a Measuring Stick</vt:lpstr>
      <vt:lpstr>BSIMM4 to BSIMM5</vt:lpstr>
      <vt:lpstr>PowerPoint Presentation</vt:lpstr>
      <vt:lpstr>One View as to How the Pieces Fit</vt:lpstr>
      <vt:lpstr>EMC-Wide Standard with Focus on Risk and Organization Maturity</vt:lpstr>
      <vt:lpstr>Customers Buy with More Confidence: Providers and Suppliers Can Extend Supply Chain Integrity</vt:lpstr>
      <vt:lpstr>Classifying Vulnerabilities: Some Useful Resources</vt:lpstr>
      <vt:lpstr>PowerPoint Presentation</vt:lpstr>
      <vt:lpstr>OWASP CLASP Presentation Outline</vt:lpstr>
      <vt:lpstr>What Is CLASP?</vt:lpstr>
      <vt:lpstr>What Is CLASP?</vt:lpstr>
      <vt:lpstr>CLASP Best Practices</vt:lpstr>
      <vt:lpstr>CLASP Best Practices</vt:lpstr>
      <vt:lpstr>CLASP Organization</vt:lpstr>
      <vt:lpstr>Bird’s-Eye View of CLASP Process</vt:lpstr>
      <vt:lpstr>Concepts View – CLASP Security Services</vt:lpstr>
      <vt:lpstr>Concepts View – Overview of Vulnerability View</vt:lpstr>
      <vt:lpstr>Role-Based View - Introduction</vt:lpstr>
      <vt:lpstr>Role-Based View – Project Manager</vt:lpstr>
      <vt:lpstr>Role-Based View – Requirements Specifier</vt:lpstr>
      <vt:lpstr>Role-Based View – Architect</vt:lpstr>
      <vt:lpstr>Role-Based View – Designer</vt:lpstr>
      <vt:lpstr>Role-Based View – Implementer</vt:lpstr>
      <vt:lpstr>Role-Based View – Test Analyst</vt:lpstr>
      <vt:lpstr>Role-Based View – Security Auditor</vt:lpstr>
      <vt:lpstr>Activity-Assessment View Overview</vt:lpstr>
      <vt:lpstr>Activity-Assessment and Roles</vt:lpstr>
      <vt:lpstr>Activity-Assessment Example Item</vt:lpstr>
      <vt:lpstr>Activity-Implementation View Introduction</vt:lpstr>
      <vt:lpstr>CLASP Roadmaps</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Security Engineering Lecture 2</dc:title>
  <dc:creator>Software Engineering Institute</dc:creator>
  <cp:lastModifiedBy>Nancy Mead</cp:lastModifiedBy>
  <cp:revision>259</cp:revision>
  <cp:lastPrinted>2006-09-07T20:48:53Z</cp:lastPrinted>
  <dcterms:created xsi:type="dcterms:W3CDTF">2007-05-18T14:52:48Z</dcterms:created>
  <dcterms:modified xsi:type="dcterms:W3CDTF">2014-03-27T03:15:20Z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